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78" r:id="rId4"/>
    <p:sldId id="257" r:id="rId6"/>
    <p:sldId id="290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324" r:id="rId15"/>
    <p:sldId id="288" r:id="rId16"/>
    <p:sldId id="289" r:id="rId17"/>
    <p:sldId id="291" r:id="rId18"/>
    <p:sldId id="279" r:id="rId19"/>
    <p:sldId id="356" r:id="rId20"/>
    <p:sldId id="357" r:id="rId21"/>
    <p:sldId id="358" r:id="rId22"/>
    <p:sldId id="258" r:id="rId23"/>
    <p:sldId id="292" r:id="rId24"/>
    <p:sldId id="260" r:id="rId25"/>
    <p:sldId id="381" r:id="rId26"/>
    <p:sldId id="382" r:id="rId27"/>
    <p:sldId id="383" r:id="rId28"/>
    <p:sldId id="261" r:id="rId29"/>
    <p:sldId id="262" r:id="rId30"/>
    <p:sldId id="263" r:id="rId31"/>
    <p:sldId id="267" r:id="rId32"/>
    <p:sldId id="268" r:id="rId33"/>
    <p:sldId id="269" r:id="rId34"/>
    <p:sldId id="401" r:id="rId35"/>
    <p:sldId id="270" r:id="rId36"/>
    <p:sldId id="272" r:id="rId37"/>
    <p:sldId id="402" r:id="rId38"/>
    <p:sldId id="404" r:id="rId39"/>
    <p:sldId id="405" r:id="rId40"/>
    <p:sldId id="350" r:id="rId41"/>
    <p:sldId id="295" r:id="rId42"/>
    <p:sldId id="296" r:id="rId43"/>
    <p:sldId id="297" r:id="rId44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星星大王" initials="星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9" Type="http://schemas.openxmlformats.org/officeDocument/2006/relationships/tags" Target="tags/tag20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34D4-7744-4A3F-B8B1-68F03F15C2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1651000" y="1249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车载线</a:t>
            </a:r>
            <a:r>
              <a:rPr lang="en-US" altLang="zh-CN"/>
              <a:t>UnLoader</a:t>
            </a:r>
            <a:r>
              <a:rPr lang="zh-CN" altLang="en-US"/>
              <a:t>视觉系统说明书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51475" cy="3942715"/>
          </a:xfrm>
        </p:spPr>
        <p:txBody>
          <a:bodyPr>
            <a:normAutofit lnSpcReduction="10000"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>
                <a:sym typeface="+mn-ea"/>
              </a:rPr>
              <a:t>2.UnLoader</a:t>
            </a:r>
            <a:r>
              <a:rPr lang="zh-CN" altLang="en-US" sz="2000" b="1">
                <a:sym typeface="+mn-ea"/>
              </a:rPr>
              <a:t>视觉系统软件介绍（详细）</a:t>
            </a:r>
            <a:endParaRPr lang="zh-CN" altLang="en-US" sz="20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数据保存工具按钮：用于将数据保存到文件。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	</a:t>
            </a:r>
            <a:r>
              <a:rPr lang="zh-CN" altLang="en-US" sz="1400">
                <a:solidFill>
                  <a:schemeClr val="tx1"/>
                </a:solidFill>
              </a:rPr>
              <a:t>点击按钮后会弹出如右图所示界面，点击</a:t>
            </a:r>
            <a:endParaRPr lang="zh-CN" altLang="en-US" sz="14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“</a:t>
            </a:r>
            <a:r>
              <a:rPr lang="zh-CN" altLang="en-US" sz="1400">
                <a:solidFill>
                  <a:schemeClr val="tx1"/>
                </a:solidFill>
              </a:rPr>
              <a:t>是</a:t>
            </a:r>
            <a:r>
              <a:rPr lang="en-US" altLang="zh-CN" sz="1400">
                <a:solidFill>
                  <a:schemeClr val="tx1"/>
                </a:solidFill>
              </a:rPr>
              <a:t>”</a:t>
            </a:r>
            <a:r>
              <a:rPr lang="zh-CN" altLang="en-US" sz="1400">
                <a:solidFill>
                  <a:schemeClr val="tx1"/>
                </a:solidFill>
              </a:rPr>
              <a:t>可将当前调试数据保存到文件。</a:t>
            </a: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sz="1400"/>
              <a:t>数据读取</a:t>
            </a:r>
            <a:r>
              <a:rPr lang="zh-CN" altLang="en-US" sz="1400"/>
              <a:t>工具按钮：用于从文件读取数据。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		</a:t>
            </a:r>
            <a:r>
              <a:rPr lang="zh-CN" altLang="en-US" sz="1400"/>
              <a:t>点击按钮后会弹出如右图所示界面，点击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“</a:t>
            </a:r>
            <a:r>
              <a:rPr lang="zh-CN" altLang="en-US" sz="1400"/>
              <a:t>是</a:t>
            </a:r>
            <a:r>
              <a:rPr lang="en-US" altLang="zh-CN" sz="1400"/>
              <a:t>”</a:t>
            </a:r>
            <a:r>
              <a:rPr lang="zh-CN" altLang="en-US" sz="1400"/>
              <a:t>可从文件读取数据。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料号切换工具按钮：用于切换料号。</a:t>
            </a:r>
            <a:endParaRPr lang="zh-CN" altLang="en-US" sz="1400">
              <a:sym typeface="+mn-ea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		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通过下拉菜单选择料号后，视觉系统会重启。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		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5" name="图片 4" descr="C:\Users\星星大王\Desktop\保存数据.png保存数据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685" y="2240915"/>
            <a:ext cx="434340" cy="340995"/>
          </a:xfrm>
          <a:prstGeom prst="rect">
            <a:avLst/>
          </a:prstGeom>
        </p:spPr>
      </p:pic>
      <p:pic>
        <p:nvPicPr>
          <p:cNvPr id="13" name="图片 12" descr="C:\Users\星星大王\Desktop\保存数据1.png保存数据1"/>
          <p:cNvPicPr>
            <a:picLocks noChangeAspect="1"/>
          </p:cNvPicPr>
          <p:nvPr/>
        </p:nvPicPr>
        <p:blipFill>
          <a:blip r:embed="rId2"/>
          <a:srcRect l="1237" r="2071"/>
          <a:stretch>
            <a:fillRect/>
          </a:stretch>
        </p:blipFill>
        <p:spPr>
          <a:xfrm>
            <a:off x="7431405" y="1825625"/>
            <a:ext cx="1736090" cy="1172210"/>
          </a:xfrm>
          <a:prstGeom prst="rect">
            <a:avLst/>
          </a:prstGeom>
        </p:spPr>
      </p:pic>
      <p:pic>
        <p:nvPicPr>
          <p:cNvPr id="14" name="图片 13" descr="C:\Users\星星大王\Desktop\读取数据.png读取数据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2685" y="3477260"/>
            <a:ext cx="434975" cy="357505"/>
          </a:xfrm>
          <a:prstGeom prst="rect">
            <a:avLst/>
          </a:prstGeom>
        </p:spPr>
      </p:pic>
      <p:pic>
        <p:nvPicPr>
          <p:cNvPr id="16" name="图片 15" descr="C:\Users\星星大王\Desktop\读取数据1.png读取数据1"/>
          <p:cNvPicPr>
            <a:picLocks noChangeAspect="1"/>
          </p:cNvPicPr>
          <p:nvPr/>
        </p:nvPicPr>
        <p:blipFill>
          <a:blip r:embed="rId4"/>
          <a:srcRect l="2970" b="2712"/>
          <a:stretch>
            <a:fillRect/>
          </a:stretch>
        </p:blipFill>
        <p:spPr>
          <a:xfrm>
            <a:off x="7430770" y="3148330"/>
            <a:ext cx="1736725" cy="1271905"/>
          </a:xfrm>
          <a:prstGeom prst="rect">
            <a:avLst/>
          </a:prstGeom>
        </p:spPr>
      </p:pic>
      <p:pic>
        <p:nvPicPr>
          <p:cNvPr id="4" name="图片 3" descr="C:\Users\星星大王\Desktop\料号切换.png料号切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2050" y="4730115"/>
            <a:ext cx="2270760" cy="31496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90820" cy="4351655"/>
          </a:xfrm>
        </p:spPr>
        <p:txBody>
          <a:bodyPr>
            <a:normAutofit lnSpcReduction="10000"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>
                <a:sym typeface="+mn-ea"/>
              </a:rPr>
              <a:t>2.UnLoader</a:t>
            </a:r>
            <a:r>
              <a:rPr lang="zh-CN" altLang="en-US" sz="2000" b="1">
                <a:sym typeface="+mn-ea"/>
              </a:rPr>
              <a:t>视觉系统软件介绍（详细）</a:t>
            </a:r>
            <a:endParaRPr lang="zh-CN" altLang="en-US" sz="20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读码器调试工具按钮：用于读码器的调试。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	</a:t>
            </a:r>
            <a:r>
              <a:rPr lang="zh-CN" altLang="en-US" sz="1400">
                <a:solidFill>
                  <a:schemeClr val="tx1"/>
                </a:solidFill>
              </a:rPr>
              <a:t>点击按钮后会弹出如右图所示界面，点击</a:t>
            </a:r>
            <a:endParaRPr lang="zh-CN" altLang="en-US" sz="14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“</a:t>
            </a:r>
            <a:r>
              <a:rPr lang="zh-CN" altLang="en-US" sz="1400">
                <a:solidFill>
                  <a:schemeClr val="tx1"/>
                </a:solidFill>
              </a:rPr>
              <a:t>读码</a:t>
            </a:r>
            <a:r>
              <a:rPr lang="en-US" altLang="zh-CN" sz="1400">
                <a:solidFill>
                  <a:schemeClr val="tx1"/>
                </a:solidFill>
              </a:rPr>
              <a:t>”</a:t>
            </a:r>
            <a:r>
              <a:rPr lang="zh-CN" altLang="en-US" sz="1400">
                <a:solidFill>
                  <a:schemeClr val="tx1"/>
                </a:solidFill>
              </a:rPr>
              <a:t>可以触发读码，正确读码后，数据会显示在空白文本处。</a:t>
            </a:r>
            <a:endParaRPr lang="zh-CN" altLang="en-US" sz="14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系统启动按钮：点击后系统启动，程序开始运行。</a:t>
            </a:r>
            <a:endParaRPr lang="zh-CN" altLang="en-US" sz="140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40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系统停止按钮：点击后系统停止，程序结束运行。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5" name="图片 4" descr="C:\Users\星星大王\Desktop\读码器设置.png读码器设置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78878" y="2072005"/>
            <a:ext cx="401955" cy="340995"/>
          </a:xfrm>
          <a:prstGeom prst="rect">
            <a:avLst/>
          </a:prstGeom>
        </p:spPr>
      </p:pic>
      <p:pic>
        <p:nvPicPr>
          <p:cNvPr id="13" name="图片 12" descr="C:\Users\星星大王\Desktop\读码器.png读码器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43370" y="2413000"/>
            <a:ext cx="3923665" cy="708660"/>
          </a:xfrm>
          <a:prstGeom prst="rect">
            <a:avLst/>
          </a:prstGeom>
        </p:spPr>
      </p:pic>
      <p:pic>
        <p:nvPicPr>
          <p:cNvPr id="4" name="图片 3" descr="C:\Users\星星大王\Desktop\系统启动.png系统启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8878" y="3343275"/>
            <a:ext cx="401955" cy="316865"/>
          </a:xfrm>
          <a:prstGeom prst="rect">
            <a:avLst/>
          </a:prstGeom>
        </p:spPr>
      </p:pic>
      <p:pic>
        <p:nvPicPr>
          <p:cNvPr id="6" name="图片 5" descr="C:\Users\星星大王\Desktop\系统停止.png系统停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1100" y="3949065"/>
            <a:ext cx="400050" cy="31686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90820" cy="4351655"/>
          </a:xfrm>
        </p:spPr>
        <p:txBody>
          <a:bodyPr>
            <a:normAutofit lnSpcReduction="10000"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>
                <a:sym typeface="+mn-ea"/>
              </a:rPr>
              <a:t>2.UnLoader</a:t>
            </a:r>
            <a:r>
              <a:rPr lang="zh-CN" altLang="en-US" sz="2000" b="1">
                <a:sym typeface="+mn-ea"/>
              </a:rPr>
              <a:t>视觉系统软件介绍（详细）</a:t>
            </a:r>
            <a:endParaRPr lang="zh-CN" altLang="en-US" sz="20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参数设置工具按钮：用于对一些参数进行设置。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		</a:t>
            </a:r>
            <a:r>
              <a:rPr lang="zh-CN" altLang="en-US" sz="1400"/>
              <a:t>点击按钮后会弹出如右图所示界面，点击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sz="1400"/>
              <a:t>红框内数据可对数据进行更改</a:t>
            </a:r>
            <a:r>
              <a:rPr lang="zh-CN" altLang="en-US" sz="1400"/>
              <a:t>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	</a:t>
            </a:r>
            <a:r>
              <a:rPr lang="zh-CN" altLang="en-US" sz="1400"/>
              <a:t>管控值：管控发送给</a:t>
            </a:r>
            <a:r>
              <a:rPr lang="en-US" altLang="zh-CN" sz="1400"/>
              <a:t>PLC</a:t>
            </a:r>
            <a:r>
              <a:rPr lang="zh-CN" altLang="en-US" sz="1400"/>
              <a:t>的数据的范围。当相机拍照后，经过计算会生成将要传输的</a:t>
            </a:r>
            <a:r>
              <a:rPr lang="en-US" altLang="zh-CN" sz="1400"/>
              <a:t>x</a:t>
            </a:r>
            <a:r>
              <a:rPr lang="zh-CN" altLang="en-US" sz="1400"/>
              <a:t>，</a:t>
            </a:r>
            <a:r>
              <a:rPr lang="en-US" altLang="zh-CN" sz="1400"/>
              <a:t>y</a:t>
            </a:r>
            <a:r>
              <a:rPr lang="zh-CN" altLang="en-US" sz="1400"/>
              <a:t>，角度的数据。如果这些数据的值分别处于管控范围内，则能正常发送；否则视觉系统会在</a:t>
            </a:r>
            <a:r>
              <a:rPr lang="en-US" altLang="zh-CN" sz="1400"/>
              <a:t>“</a:t>
            </a:r>
            <a:r>
              <a:rPr lang="zh-CN" altLang="en-US" sz="1400"/>
              <a:t>传输数据显示窗口</a:t>
            </a:r>
            <a:r>
              <a:rPr lang="en-US" altLang="zh-CN" sz="1400"/>
              <a:t>”</a:t>
            </a:r>
            <a:r>
              <a:rPr lang="zh-CN" altLang="en-US" sz="1400"/>
              <a:t>将超限的数据标红，且不会发送数据。一般情况下，我们按照如右图的数据设置管控值。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	</a:t>
            </a:r>
            <a:r>
              <a:rPr lang="zh-CN" altLang="en-US" sz="1400"/>
              <a:t>补偿值：对发送给</a:t>
            </a:r>
            <a:r>
              <a:rPr lang="en-US" altLang="zh-CN" sz="1400"/>
              <a:t>PLC</a:t>
            </a:r>
            <a:r>
              <a:rPr lang="zh-CN" altLang="en-US" sz="1400"/>
              <a:t>的最终数据进行补偿。发送给</a:t>
            </a:r>
            <a:r>
              <a:rPr lang="en-US" altLang="zh-CN" sz="1400"/>
              <a:t>PLC</a:t>
            </a:r>
            <a:r>
              <a:rPr lang="zh-CN" altLang="en-US" sz="1400"/>
              <a:t>的最终的</a:t>
            </a:r>
            <a:r>
              <a:rPr lang="en-US" altLang="zh-CN" sz="1400"/>
              <a:t>x</a:t>
            </a:r>
            <a:r>
              <a:rPr lang="zh-CN" altLang="en-US" sz="1400"/>
              <a:t>，</a:t>
            </a:r>
            <a:r>
              <a:rPr lang="en-US" altLang="zh-CN" sz="1400"/>
              <a:t>y</a:t>
            </a:r>
            <a:r>
              <a:rPr lang="zh-CN" altLang="en-US" sz="1400"/>
              <a:t>，角度的数据，会分别加上对应的管控值再发送。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14" name="图片 13" descr="C:\Users\星星大王\Desktop\参数管控.png参数管控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3320" y="2275523"/>
            <a:ext cx="434975" cy="332740"/>
          </a:xfrm>
          <a:prstGeom prst="rect">
            <a:avLst/>
          </a:prstGeom>
        </p:spPr>
      </p:pic>
      <p:pic>
        <p:nvPicPr>
          <p:cNvPr id="16" name="图片 15" descr="C:\Users\星星大王\Desktop\参数设置界面.png参数设置界面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28703" y="1825625"/>
            <a:ext cx="5244465" cy="28670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447530" y="3133090"/>
            <a:ext cx="1419225" cy="14560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66255" y="3133090"/>
            <a:ext cx="1407160" cy="746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44160" cy="4060825"/>
          </a:xfrm>
        </p:spPr>
        <p:txBody>
          <a:bodyPr>
            <a:normAutofit lnSpcReduction="10000"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>
                <a:sym typeface="+mn-ea"/>
              </a:rPr>
              <a:t>2.UnLoader</a:t>
            </a:r>
            <a:r>
              <a:rPr lang="zh-CN" altLang="en-US" sz="2000" b="1">
                <a:sym typeface="+mn-ea"/>
              </a:rPr>
              <a:t>视觉系统软件介绍（详细）</a:t>
            </a:r>
            <a:endParaRPr lang="zh-CN" altLang="en-US" sz="20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日志显示窗口：用于显示程序运行过程中的日志信息。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生产数据显示窗口：用于显示程序运行过程中的生产数据。</a:t>
            </a:r>
            <a:endParaRPr lang="zh-CN" altLang="en-US" sz="1400"/>
          </a:p>
          <a:p>
            <a:pPr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5" name="图片 4" descr="C:\Users\星星大王\Desktop\日志区.png日志区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200" y="2179320"/>
            <a:ext cx="2242820" cy="1421130"/>
          </a:xfrm>
          <a:prstGeom prst="rect">
            <a:avLst/>
          </a:prstGeom>
        </p:spPr>
      </p:pic>
      <p:pic>
        <p:nvPicPr>
          <p:cNvPr id="2" name="图片 1" descr="C:\Users\星星大王\Desktop\生产数据.png生产数据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3941445"/>
            <a:ext cx="2260600" cy="134683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6537960" y="1825625"/>
            <a:ext cx="4730750" cy="40614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传输数据显示窗口：用于显示程序运行过程中传输给</a:t>
            </a:r>
            <a:r>
              <a:rPr lang="en-US" altLang="zh-CN" sz="1400"/>
              <a:t>PLC</a:t>
            </a:r>
            <a:r>
              <a:rPr lang="zh-CN" altLang="en-US" sz="1400"/>
              <a:t>的数据信息。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软件本次运行时间：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软件总共运行时间：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11" name="图片 10" descr="本次系统运行时间"/>
          <p:cNvPicPr>
            <a:picLocks noChangeAspect="1"/>
          </p:cNvPicPr>
          <p:nvPr/>
        </p:nvPicPr>
        <p:blipFill>
          <a:blip r:embed="rId3"/>
          <a:srcRect r="8121"/>
          <a:stretch>
            <a:fillRect/>
          </a:stretch>
        </p:blipFill>
        <p:spPr>
          <a:xfrm>
            <a:off x="6654165" y="4089400"/>
            <a:ext cx="1645285" cy="466725"/>
          </a:xfrm>
          <a:prstGeom prst="rect">
            <a:avLst/>
          </a:prstGeom>
        </p:spPr>
      </p:pic>
      <p:pic>
        <p:nvPicPr>
          <p:cNvPr id="12" name="图片 11" descr="总共系统运行时间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070" y="4992370"/>
            <a:ext cx="1643380" cy="474345"/>
          </a:xfrm>
          <a:prstGeom prst="rect">
            <a:avLst/>
          </a:prstGeom>
        </p:spPr>
      </p:pic>
      <p:pic>
        <p:nvPicPr>
          <p:cNvPr id="9" name="图片 8" descr="C:\Users\星星大王\Desktop\拍照数据传输.png拍照数据传输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6070" y="2213293"/>
            <a:ext cx="2242820" cy="135318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079500"/>
            <a:ext cx="5400040" cy="4413250"/>
          </a:xfrm>
        </p:spPr>
        <p:txBody>
          <a:bodyPr>
            <a:normAutofit fontScale="90000" lnSpcReduction="20000"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>
                <a:sym typeface="+mn-ea"/>
              </a:rPr>
              <a:t>2.UnLoader</a:t>
            </a:r>
            <a:r>
              <a:rPr lang="zh-CN" altLang="en-US" sz="2000" b="1">
                <a:sym typeface="+mn-ea"/>
              </a:rPr>
              <a:t>视觉系统软件介绍（详细）</a:t>
            </a:r>
            <a:endParaRPr lang="zh-CN" altLang="en-US" sz="20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自动标定工具按钮：用于对相机进行自动标定。</a:t>
            </a:r>
            <a:endParaRPr lang="zh-CN" altLang="en-US" sz="140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	</a:t>
            </a:r>
            <a:r>
              <a:rPr lang="zh-CN" altLang="en-US" sz="1400">
                <a:solidFill>
                  <a:schemeClr val="tx1"/>
                </a:solidFill>
              </a:rPr>
              <a:t>点击此按钮后会弹出如右图所示界面。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</a:t>
            </a:r>
            <a:endParaRPr lang="en-US" altLang="zh-CN" sz="1400">
              <a:solidFill>
                <a:schemeClr val="tx1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/>
                </a:solidFill>
              </a:rPr>
              <a:t>从相机获取图像工具按钮：用于获取相机图像。</a:t>
            </a:r>
            <a:r>
              <a:rPr lang="en-US" altLang="zh-CN" sz="1400">
                <a:solidFill>
                  <a:schemeClr val="tx1"/>
                </a:solidFill>
              </a:rPr>
              <a:t>	</a:t>
            </a:r>
            <a:endParaRPr lang="en-US" altLang="zh-CN" sz="1400">
              <a:solidFill>
                <a:schemeClr val="tx1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从文件获取图像工具按钮：用于从文件获取图像。</a:t>
            </a: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模板工具按钮：用于设置图像中处理中的匹配模板。</a:t>
            </a: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顶点工具按钮：用于设置图像处理中的抓边。</a:t>
            </a: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标定工具按钮：用于生成标定文件。</a:t>
            </a: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自动标定工具勾选：勾选后表示准备好可以自动标定。</a:t>
            </a: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</p:txBody>
      </p:sp>
      <p:pic>
        <p:nvPicPr>
          <p:cNvPr id="5" name="图片 4" descr="C:\Users\星星大王\Desktop\自动标定.png自动标定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3790" y="2035175"/>
            <a:ext cx="408305" cy="390525"/>
          </a:xfrm>
          <a:prstGeom prst="rect">
            <a:avLst/>
          </a:prstGeom>
        </p:spPr>
      </p:pic>
      <p:pic>
        <p:nvPicPr>
          <p:cNvPr id="13" name="图片 12" descr="C:\Users\星星大王\Desktop\自动标定界面.png自动标定界面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29020" y="2035175"/>
            <a:ext cx="4808220" cy="3216275"/>
          </a:xfrm>
          <a:prstGeom prst="rect">
            <a:avLst/>
          </a:prstGeom>
        </p:spPr>
      </p:pic>
      <p:pic>
        <p:nvPicPr>
          <p:cNvPr id="2" name="图片 1" descr="从相机获取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2952115"/>
            <a:ext cx="785495" cy="319405"/>
          </a:xfrm>
          <a:prstGeom prst="rect">
            <a:avLst/>
          </a:prstGeom>
        </p:spPr>
      </p:pic>
      <p:pic>
        <p:nvPicPr>
          <p:cNvPr id="4" name="图片 3" descr="C:\Users\星星大王\Desktop\从文件获取图像.png从文件获取图像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2045" y="3586480"/>
            <a:ext cx="768985" cy="319405"/>
          </a:xfrm>
          <a:prstGeom prst="rect">
            <a:avLst/>
          </a:prstGeom>
        </p:spPr>
      </p:pic>
      <p:pic>
        <p:nvPicPr>
          <p:cNvPr id="7" name="图片 6" descr="C:\Users\星星大王\Desktop\模板工具.png模板工具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13790" y="4201795"/>
            <a:ext cx="785495" cy="241935"/>
          </a:xfrm>
          <a:prstGeom prst="rect">
            <a:avLst/>
          </a:prstGeom>
        </p:spPr>
      </p:pic>
      <p:pic>
        <p:nvPicPr>
          <p:cNvPr id="8" name="图片 7" descr="C:\Users\星星大王\Desktop\顶点工具.png顶点工具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3790" y="4781550"/>
            <a:ext cx="785495" cy="235585"/>
          </a:xfrm>
          <a:prstGeom prst="rect">
            <a:avLst/>
          </a:prstGeom>
        </p:spPr>
      </p:pic>
      <p:pic>
        <p:nvPicPr>
          <p:cNvPr id="9" name="图片 8" descr="C:\Users\星星大王\Desktop\标定工具.png标定工具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13790" y="5417185"/>
            <a:ext cx="785495" cy="233045"/>
          </a:xfrm>
          <a:prstGeom prst="rect">
            <a:avLst/>
          </a:prstGeom>
        </p:spPr>
      </p:pic>
      <p:pic>
        <p:nvPicPr>
          <p:cNvPr id="10" name="图片 9" descr="C:\Users\星星大王\Desktop\自动手眼标定勾选.png自动手眼标定勾选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22045" y="5966460"/>
            <a:ext cx="473075" cy="24765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420" y="1146810"/>
            <a:ext cx="5689600" cy="5553710"/>
          </a:xfrm>
        </p:spPr>
        <p:txBody>
          <a:bodyPr>
            <a:normAutofit lnSpcReduction="20000"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>
                <a:sym typeface="+mn-ea"/>
              </a:rPr>
              <a:t>2.UnLoader</a:t>
            </a:r>
            <a:r>
              <a:rPr lang="zh-CN" altLang="en-US" sz="2000" b="1">
                <a:sym typeface="+mn-ea"/>
              </a:rPr>
              <a:t>视觉系统软件介绍（详细）</a:t>
            </a:r>
            <a:endParaRPr lang="zh-CN" altLang="en-US" sz="20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示教位设置工具按钮：用于对产品和</a:t>
            </a:r>
            <a:r>
              <a:rPr lang="en-US" altLang="zh-CN" sz="1400"/>
              <a:t>tray</a:t>
            </a:r>
            <a:r>
              <a:rPr lang="zh-CN" altLang="en-US" sz="1400"/>
              <a:t>盘的示教位进行设置。</a:t>
            </a:r>
            <a:endParaRPr lang="zh-CN" altLang="en-US" sz="140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	</a:t>
            </a:r>
            <a:r>
              <a:rPr lang="zh-CN" altLang="en-US" sz="1400">
                <a:solidFill>
                  <a:schemeClr val="tx1"/>
                </a:solidFill>
              </a:rPr>
              <a:t>点击此按钮后会弹出如右图所示界面。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</a:t>
            </a:r>
            <a:endParaRPr lang="en-US" altLang="zh-CN" sz="1400">
              <a:solidFill>
                <a:schemeClr val="tx1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/>
                </a:solidFill>
              </a:rPr>
              <a:t>从相机获取图像工具按钮：用于获取相机图像。</a:t>
            </a:r>
            <a:r>
              <a:rPr lang="en-US" altLang="zh-CN" sz="1400">
                <a:solidFill>
                  <a:schemeClr val="tx1"/>
                </a:solidFill>
              </a:rPr>
              <a:t>	</a:t>
            </a:r>
            <a:endParaRPr lang="en-US" altLang="zh-CN" sz="1400">
              <a:solidFill>
                <a:schemeClr val="tx1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从文件获取图像工具按钮：用于从文件获取图像。</a:t>
            </a: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模板工具按钮：用于设置图像中处理中的匹配模板。</a:t>
            </a: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四边形工具按钮：用于设置图像处理中的抓边。</a:t>
            </a: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标定工具按钮：用于读取指定的标定文件。</a:t>
            </a: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1400"/>
              <a:t>设置示教位工具：用于生成与示教点相关的信息。</a:t>
            </a: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</p:txBody>
      </p:sp>
      <p:pic>
        <p:nvPicPr>
          <p:cNvPr id="5" name="图片 4" descr="C:\Users\星星大王\Desktop\示教位调整.png示教位调整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3790" y="2034858"/>
            <a:ext cx="408305" cy="335280"/>
          </a:xfrm>
          <a:prstGeom prst="rect">
            <a:avLst/>
          </a:prstGeom>
        </p:spPr>
      </p:pic>
      <p:pic>
        <p:nvPicPr>
          <p:cNvPr id="13" name="图片 12" descr="C:\Users\星星大王\Desktop\示教位设置.png示教位设置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29020" y="2229485"/>
            <a:ext cx="5020945" cy="3006090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  <p:pic>
        <p:nvPicPr>
          <p:cNvPr id="2" name="图片 1" descr="从相机获取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846070"/>
            <a:ext cx="785495" cy="319405"/>
          </a:xfrm>
          <a:prstGeom prst="rect">
            <a:avLst/>
          </a:prstGeom>
        </p:spPr>
      </p:pic>
      <p:pic>
        <p:nvPicPr>
          <p:cNvPr id="4" name="图片 3" descr="C:\Users\星星大王\Desktop\从文件获取图像.png从文件获取图像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0300" y="3416300"/>
            <a:ext cx="768985" cy="319405"/>
          </a:xfrm>
          <a:prstGeom prst="rect">
            <a:avLst/>
          </a:prstGeom>
        </p:spPr>
      </p:pic>
      <p:pic>
        <p:nvPicPr>
          <p:cNvPr id="7" name="图片 6" descr="C:\Users\星星大王\Desktop\模板匹配功能.png模板匹配功能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8555" y="3972560"/>
            <a:ext cx="651510" cy="333375"/>
          </a:xfrm>
          <a:prstGeom prst="rect">
            <a:avLst/>
          </a:prstGeom>
        </p:spPr>
      </p:pic>
      <p:pic>
        <p:nvPicPr>
          <p:cNvPr id="8" name="图片 7" descr="C:\Users\星星大王\Desktop\四边形工具.png四边形工具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0300" y="4543425"/>
            <a:ext cx="667385" cy="334010"/>
          </a:xfrm>
          <a:prstGeom prst="rect">
            <a:avLst/>
          </a:prstGeom>
        </p:spPr>
      </p:pic>
      <p:pic>
        <p:nvPicPr>
          <p:cNvPr id="9" name="图片 8" descr="C:\Users\星星大王\Desktop\标定转化工具.png标定转化工具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49350" y="5113020"/>
            <a:ext cx="640715" cy="320675"/>
          </a:xfrm>
          <a:prstGeom prst="rect">
            <a:avLst/>
          </a:prstGeom>
        </p:spPr>
      </p:pic>
      <p:pic>
        <p:nvPicPr>
          <p:cNvPr id="10" name="图片 9" descr="C:\Users\星星大王\Desktop\设置示教位.png设置示教位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49350" y="5614670"/>
            <a:ext cx="640080" cy="3225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90"/>
          </a:xfrm>
        </p:spPr>
        <p:txBody>
          <a:bodyPr>
            <a:normAutofit fontScale="90000"/>
          </a:bodyPr>
          <a:p>
            <a:r>
              <a:rPr lang="zh-CN" altLang="en-US">
                <a:latin typeface="+mj-ea"/>
                <a:cs typeface="+mj-ea"/>
              </a:rPr>
              <a:t>四</a:t>
            </a:r>
            <a:r>
              <a:rPr lang="en-US" altLang="zh-CN">
                <a:latin typeface="+mj-ea"/>
                <a:cs typeface="+mj-ea"/>
              </a:rPr>
              <a:t>  </a:t>
            </a:r>
            <a:r>
              <a:rPr lang="zh-CN" altLang="en-US">
                <a:latin typeface="+mj-ea"/>
                <a:cs typeface="+mj-ea"/>
              </a:rPr>
              <a:t>视觉系统调试</a:t>
            </a:r>
            <a:endParaRPr lang="zh-CN" altLang="en-US">
              <a:latin typeface="+mj-ea"/>
              <a:cs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183640"/>
            <a:ext cx="8999220" cy="4711700"/>
          </a:xfrm>
        </p:spPr>
        <p:txBody>
          <a:bodyPr>
            <a:normAutofit/>
          </a:bodyPr>
          <a:p>
            <a:pPr marL="457200" indent="-4572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2000">
                <a:latin typeface="+mn-ea"/>
                <a:cs typeface="+mn-ea"/>
              </a:rPr>
              <a:t>相机</a:t>
            </a:r>
            <a:r>
              <a:rPr lang="en-US" altLang="zh-CN" sz="2000">
                <a:latin typeface="+mn-ea"/>
                <a:cs typeface="+mn-ea"/>
              </a:rPr>
              <a:t>1</a:t>
            </a:r>
            <a:r>
              <a:rPr lang="zh-CN" altLang="en-US" sz="2000">
                <a:latin typeface="+mn-ea"/>
                <a:cs typeface="+mn-ea"/>
              </a:rPr>
              <a:t>自动标定流程</a:t>
            </a:r>
            <a:endParaRPr lang="zh-CN" altLang="en-US" sz="2000">
              <a:latin typeface="+mn-ea"/>
              <a:cs typeface="+mn-ea"/>
            </a:endParaRPr>
          </a:p>
          <a:p>
            <a:pPr marL="457200" indent="-4572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sz="2000">
                <a:latin typeface="+mn-ea"/>
                <a:cs typeface="+mn-ea"/>
              </a:rPr>
              <a:t>相机</a:t>
            </a:r>
            <a:r>
              <a:rPr lang="en-US" altLang="zh-CN" sz="2000">
                <a:latin typeface="+mn-ea"/>
                <a:cs typeface="+mn-ea"/>
              </a:rPr>
              <a:t>2</a:t>
            </a:r>
            <a:r>
              <a:rPr lang="zh-CN" altLang="en-US" sz="2000">
                <a:latin typeface="+mn-ea"/>
                <a:cs typeface="+mn-ea"/>
              </a:rPr>
              <a:t>自动标定流程</a:t>
            </a:r>
            <a:endParaRPr lang="zh-CN" altLang="en-US" sz="2000">
              <a:latin typeface="+mn-ea"/>
              <a:cs typeface="+mn-ea"/>
            </a:endParaRPr>
          </a:p>
          <a:p>
            <a:pPr marL="457200" indent="-4572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sz="2000">
                <a:sym typeface="+mn-ea"/>
              </a:rPr>
              <a:t>产品示教位设置</a:t>
            </a:r>
            <a:r>
              <a:rPr lang="zh-CN" altLang="en-US" sz="2000">
                <a:sym typeface="+mn-ea"/>
              </a:rPr>
              <a:t>流程</a:t>
            </a:r>
            <a:endParaRPr lang="zh-CN" altLang="en-US" sz="2000">
              <a:latin typeface="+mn-ea"/>
              <a:cs typeface="+mn-ea"/>
            </a:endParaRPr>
          </a:p>
          <a:p>
            <a:pPr marL="457200" indent="-457200" fontAlgn="auto">
              <a:lnSpc>
                <a:spcPct val="100000"/>
              </a:lnSpc>
              <a:buFont typeface="+mj-ea"/>
              <a:buAutoNum type="circleNumDbPlain"/>
            </a:pPr>
            <a:r>
              <a:rPr lang="en-US" altLang="zh-CN" sz="2000">
                <a:sym typeface="+mn-ea"/>
              </a:rPr>
              <a:t>TRAY</a:t>
            </a:r>
            <a:r>
              <a:rPr lang="zh-CN" altLang="en-US" sz="2000">
                <a:sym typeface="+mn-ea"/>
              </a:rPr>
              <a:t>盘</a:t>
            </a:r>
            <a:r>
              <a:rPr lang="zh-CN" sz="2000">
                <a:sym typeface="+mn-ea"/>
              </a:rPr>
              <a:t>示教位设置</a:t>
            </a:r>
            <a:r>
              <a:rPr lang="zh-CN" altLang="en-US" sz="2000">
                <a:sym typeface="+mn-ea"/>
              </a:rPr>
              <a:t>流程</a:t>
            </a:r>
            <a:endParaRPr lang="zh-CN" altLang="en-US" sz="2000">
              <a:sym typeface="+mn-ea"/>
            </a:endParaRPr>
          </a:p>
          <a:p>
            <a:pPr marL="457200" indent="-4572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2000">
                <a:latin typeface="+mn-ea"/>
                <a:cs typeface="+mn-ea"/>
              </a:rPr>
              <a:t>添加和切换料号</a:t>
            </a:r>
            <a:endParaRPr lang="zh-CN" altLang="en-US" sz="2000">
              <a:latin typeface="+mn-ea"/>
              <a:cs typeface="+mn-ea"/>
            </a:endParaRPr>
          </a:p>
          <a:p>
            <a:pPr marL="457200" indent="-4572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2000">
                <a:latin typeface="+mn-ea"/>
                <a:cs typeface="+mn-ea"/>
              </a:rPr>
              <a:t>读码器设置</a:t>
            </a:r>
            <a:endParaRPr lang="zh-CN" altLang="en-US" sz="200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364490" y="1101725"/>
            <a:ext cx="6155055" cy="5470525"/>
          </a:xfrm>
        </p:spPr>
        <p:txBody>
          <a:bodyPr/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</a:rPr>
              <a:t>1.</a:t>
            </a:r>
            <a:r>
              <a:rPr lang="zh-CN" altLang="en-US" sz="2000" b="1">
                <a:latin typeface="+mn-ea"/>
                <a:cs typeface="+mn-ea"/>
              </a:rPr>
              <a:t>将透明标定板放在相机</a:t>
            </a:r>
            <a:r>
              <a:rPr lang="en-US" altLang="zh-CN" sz="2000" b="1">
                <a:latin typeface="+mn-ea"/>
                <a:cs typeface="+mn-ea"/>
              </a:rPr>
              <a:t>1</a:t>
            </a:r>
            <a:r>
              <a:rPr lang="zh-CN" altLang="en-US" sz="2000" b="1">
                <a:latin typeface="+mn-ea"/>
                <a:cs typeface="+mn-ea"/>
              </a:rPr>
              <a:t>视野中心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+mn-ea"/>
                <a:cs typeface="+mn-ea"/>
              </a:rPr>
              <a:t>将透明标定板放在相机</a:t>
            </a:r>
            <a:r>
              <a:rPr lang="en-US" altLang="zh-CN">
                <a:latin typeface="+mn-ea"/>
                <a:cs typeface="+mn-ea"/>
              </a:rPr>
              <a:t>1</a:t>
            </a:r>
            <a:r>
              <a:rPr lang="zh-CN" altLang="en-US">
                <a:latin typeface="+mn-ea"/>
                <a:cs typeface="+mn-ea"/>
              </a:rPr>
              <a:t>视野的中心，通过</a:t>
            </a:r>
            <a:r>
              <a:rPr lang="en-US" altLang="zh-CN">
                <a:latin typeface="+mn-ea"/>
                <a:cs typeface="+mn-ea"/>
              </a:rPr>
              <a:t>MVS</a:t>
            </a:r>
            <a:r>
              <a:rPr lang="zh-CN" altLang="en-US">
                <a:latin typeface="+mn-ea"/>
                <a:cs typeface="+mn-ea"/>
              </a:rPr>
              <a:t>软件的十字线中心查看标定板是否位于视野中心。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10" name="内容占位符 9" descr="屏幕截图(11)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61480" y="360045"/>
            <a:ext cx="3942715" cy="221869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60045" y="360045"/>
            <a:ext cx="4320000" cy="720090"/>
          </a:xfrm>
        </p:spPr>
        <p:txBody>
          <a:bodyPr>
            <a:noAutofit/>
          </a:bodyPr>
          <a:p>
            <a:r>
              <a:rPr lang="zh-CN" altLang="en-US">
                <a:latin typeface="+mj-ea"/>
                <a:cs typeface="+mj-ea"/>
                <a:sym typeface="+mn-ea"/>
              </a:rPr>
              <a:t>相机</a:t>
            </a:r>
            <a:r>
              <a:rPr lang="en-US" altLang="zh-CN">
                <a:latin typeface="+mj-ea"/>
                <a:cs typeface="+mj-ea"/>
                <a:sym typeface="+mn-ea"/>
              </a:rPr>
              <a:t>1</a:t>
            </a:r>
            <a:r>
              <a:rPr lang="zh-CN" altLang="en-US">
                <a:latin typeface="+mj-ea"/>
                <a:cs typeface="+mj-ea"/>
                <a:sym typeface="+mn-ea"/>
              </a:rPr>
              <a:t>自动标定流程</a:t>
            </a:r>
            <a:endParaRPr lang="zh-CN" altLang="en-US">
              <a:latin typeface="+mj-ea"/>
              <a:cs typeface="+mj-ea"/>
              <a:sym typeface="+mn-ea"/>
            </a:endParaRPr>
          </a:p>
        </p:txBody>
      </p:sp>
      <p:pic>
        <p:nvPicPr>
          <p:cNvPr id="6" name="图片 5" descr="b5bd50444026b86b8d30ac02f7a88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80" y="2915920"/>
            <a:ext cx="3877310" cy="2912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 vert="horz" lIns="91440" tIns="45720" rIns="91440" bIns="45720" rtlCol="0" anchor="b">
            <a:normAutofit/>
          </a:bodyPr>
          <a:p>
            <a:pPr lvl="0" algn="l">
              <a:buClrTx/>
              <a:buSzTx/>
              <a:buFontTx/>
            </a:pPr>
            <a:r>
              <a:rPr lang="zh-CN" altLang="en-US">
                <a:latin typeface="+mj-ea"/>
                <a:cs typeface="+mj-ea"/>
                <a:sym typeface="+mn-ea"/>
              </a:rPr>
              <a:t>相机</a:t>
            </a:r>
            <a:r>
              <a:rPr lang="en-US" altLang="zh-CN">
                <a:latin typeface="+mj-ea"/>
                <a:cs typeface="+mj-ea"/>
                <a:sym typeface="+mn-ea"/>
              </a:rPr>
              <a:t>1</a:t>
            </a:r>
            <a:r>
              <a:rPr lang="zh-CN" altLang="en-US">
                <a:latin typeface="+mj-ea"/>
                <a:cs typeface="+mj-ea"/>
                <a:sym typeface="+mn-ea"/>
              </a:rPr>
              <a:t>自动标定流程</a:t>
            </a:r>
            <a:endParaRPr lang="zh-CN" altLang="en-US">
              <a:latin typeface="+mj-ea"/>
              <a:cs typeface="+mj-ea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045" y="1080770"/>
            <a:ext cx="7150735" cy="4961890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</a:rPr>
              <a:t>2.</a:t>
            </a:r>
            <a:r>
              <a:rPr lang="zh-CN" altLang="en-US" sz="2000" b="1">
                <a:latin typeface="+mn-ea"/>
                <a:cs typeface="+mn-ea"/>
              </a:rPr>
              <a:t>生成畸变标定文件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打开视觉系统软件，打开相机</a:t>
            </a:r>
            <a:r>
              <a:rPr lang="en-US" altLang="zh-CN">
                <a:latin typeface="+mn-ea"/>
                <a:cs typeface="+mn-ea"/>
              </a:rPr>
              <a:t>1</a:t>
            </a:r>
            <a:r>
              <a:rPr lang="zh-CN" altLang="en-US">
                <a:latin typeface="+mn-ea"/>
                <a:cs typeface="+mn-ea"/>
              </a:rPr>
              <a:t>自动标定调试界面。点击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畸变标定工具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按钮，进入畸变标定参数设置界面。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运行参数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，对参数进行设置（建议按照当前设置保持不变）。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执行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，进行畸变标定。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+mn-ea"/>
                <a:cs typeface="+mn-ea"/>
                <a:sym typeface="+mn-ea"/>
              </a:rPr>
              <a:t>点击</a:t>
            </a:r>
            <a:r>
              <a:rPr lang="en-US" altLang="zh-CN">
                <a:latin typeface="+mn-ea"/>
                <a:cs typeface="+mn-ea"/>
                <a:sym typeface="+mn-ea"/>
              </a:rPr>
              <a:t>“</a:t>
            </a:r>
            <a:r>
              <a:rPr lang="zh-CN" altLang="en-US">
                <a:latin typeface="+mn-ea"/>
                <a:cs typeface="+mn-ea"/>
                <a:sym typeface="+mn-ea"/>
              </a:rPr>
              <a:t>生成标定文件</a:t>
            </a:r>
            <a:r>
              <a:rPr lang="en-US" altLang="zh-CN">
                <a:latin typeface="+mn-ea"/>
                <a:cs typeface="+mn-ea"/>
                <a:sym typeface="+mn-ea"/>
              </a:rPr>
              <a:t>”</a:t>
            </a:r>
            <a:r>
              <a:rPr lang="zh-CN" altLang="en-US">
                <a:latin typeface="+mn-ea"/>
                <a:cs typeface="+mn-ea"/>
                <a:sym typeface="+mn-ea"/>
              </a:rPr>
              <a:t>，生成</a:t>
            </a:r>
            <a:r>
              <a:rPr lang="zh-CN" altLang="en-US">
                <a:latin typeface="+mn-ea"/>
                <a:cs typeface="+mn-ea"/>
                <a:sym typeface="+mn-ea"/>
              </a:rPr>
              <a:t>.iccal格式的畸变标定文件</a:t>
            </a:r>
            <a:r>
              <a:rPr lang="zh-CN" altLang="en-US">
                <a:latin typeface="+mn-ea"/>
                <a:cs typeface="+mn-ea"/>
                <a:sym typeface="+mn-ea"/>
              </a:rPr>
              <a:t>。</a:t>
            </a:r>
            <a:endParaRPr lang="zh-CN" altLang="en-US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  <a:buFont typeface="+mj-ea"/>
            </a:pPr>
            <a:endParaRPr lang="zh-CN" altLang="en-US">
              <a:latin typeface="+mn-ea"/>
              <a:cs typeface="+mn-ea"/>
            </a:endParaRPr>
          </a:p>
        </p:txBody>
      </p:sp>
      <p:pic>
        <p:nvPicPr>
          <p:cNvPr id="15" name="图片 14" descr="屏幕截图(12)"/>
          <p:cNvPicPr>
            <a:picLocks noChangeAspect="1"/>
          </p:cNvPicPr>
          <p:nvPr/>
        </p:nvPicPr>
        <p:blipFill>
          <a:blip r:embed="rId1"/>
          <a:srcRect r="35149"/>
          <a:stretch>
            <a:fillRect/>
          </a:stretch>
        </p:blipFill>
        <p:spPr>
          <a:xfrm>
            <a:off x="8237220" y="2999740"/>
            <a:ext cx="2696917" cy="2340000"/>
          </a:xfrm>
          <a:prstGeom prst="rect">
            <a:avLst/>
          </a:prstGeom>
        </p:spPr>
      </p:pic>
      <p:pic>
        <p:nvPicPr>
          <p:cNvPr id="16" name="图片 15" descr="屏幕截图(13)"/>
          <p:cNvPicPr>
            <a:picLocks noChangeAspect="1"/>
          </p:cNvPicPr>
          <p:nvPr/>
        </p:nvPicPr>
        <p:blipFill>
          <a:blip r:embed="rId2"/>
          <a:srcRect r="35396"/>
          <a:stretch>
            <a:fillRect/>
          </a:stretch>
        </p:blipFill>
        <p:spPr>
          <a:xfrm>
            <a:off x="8237220" y="360045"/>
            <a:ext cx="2687533" cy="234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45" y="360045"/>
            <a:ext cx="4320000" cy="720090"/>
          </a:xfrm>
        </p:spPr>
        <p:txBody>
          <a:bodyPr>
            <a:normAutofit/>
          </a:bodyPr>
          <a:p>
            <a:r>
              <a:rPr lang="zh-CN" altLang="en-US">
                <a:latin typeface="+mj-ea"/>
                <a:cs typeface="+mj-ea"/>
                <a:sym typeface="+mn-ea"/>
              </a:rPr>
              <a:t>相机</a:t>
            </a:r>
            <a:r>
              <a:rPr lang="en-US" altLang="zh-CN">
                <a:latin typeface="+mj-ea"/>
                <a:cs typeface="+mj-ea"/>
                <a:sym typeface="+mn-ea"/>
              </a:rPr>
              <a:t>1</a:t>
            </a:r>
            <a:r>
              <a:rPr lang="zh-CN" altLang="en-US">
                <a:latin typeface="+mj-ea"/>
                <a:cs typeface="+mj-ea"/>
                <a:sym typeface="+mn-ea"/>
              </a:rPr>
              <a:t>自动标定流程</a:t>
            </a:r>
            <a:endParaRPr lang="zh-CN" altLang="en-US">
              <a:latin typeface="+mj-ea"/>
              <a:cs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680" y="1080135"/>
            <a:ext cx="7331710" cy="5209540"/>
          </a:xfrm>
        </p:spPr>
        <p:txBody>
          <a:bodyPr/>
          <a:p>
            <a:r>
              <a:rPr lang="en-US" altLang="zh-CN" sz="2000" b="1">
                <a:latin typeface="+mn-ea"/>
                <a:cs typeface="+mn-ea"/>
              </a:rPr>
              <a:t>3.</a:t>
            </a:r>
            <a:r>
              <a:rPr lang="zh-CN" altLang="en-US" sz="2000" b="1">
                <a:latin typeface="+mn-ea"/>
                <a:cs typeface="+mn-ea"/>
              </a:rPr>
              <a:t>加载畸变标定文件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畸变矫正工具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按钮，进入畸变矫正参数设置界面。</a:t>
            </a:r>
            <a:endParaRPr lang="zh-CN" altLang="en-US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运行参数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，对参数进行设置（建议按照当前设置保持不变）。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标定文件路径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后面的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文件夹图标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，加载刚生成的</a:t>
            </a:r>
            <a:r>
              <a:rPr lang="en-US" altLang="zh-CN">
                <a:latin typeface="+mn-ea"/>
                <a:cs typeface="+mn-ea"/>
              </a:rPr>
              <a:t>.</a:t>
            </a:r>
            <a:r>
              <a:rPr lang="zh-CN" altLang="en-US">
                <a:latin typeface="+mn-ea"/>
                <a:cs typeface="+mn-ea"/>
                <a:sym typeface="+mn-ea"/>
              </a:rPr>
              <a:t>iccal格式的畸变标定文件</a:t>
            </a:r>
            <a:r>
              <a:rPr lang="zh-CN" altLang="en-US">
                <a:latin typeface="+mn-ea"/>
                <a:cs typeface="+mn-ea"/>
              </a:rPr>
              <a:t>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关闭相机</a:t>
            </a:r>
            <a:r>
              <a:rPr lang="en-US" altLang="zh-CN">
                <a:latin typeface="+mn-ea"/>
                <a:cs typeface="+mn-ea"/>
              </a:rPr>
              <a:t>1</a:t>
            </a:r>
            <a:r>
              <a:rPr lang="zh-CN" altLang="en-US">
                <a:latin typeface="+mn-ea"/>
                <a:cs typeface="+mn-ea"/>
              </a:rPr>
              <a:t>自动标定界面，并点击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保存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按钮，保存刚才的设置。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15" name="图片 14" descr="屏幕截图(12)"/>
          <p:cNvPicPr>
            <a:picLocks noChangeAspect="1"/>
          </p:cNvPicPr>
          <p:nvPr/>
        </p:nvPicPr>
        <p:blipFill>
          <a:blip r:embed="rId1"/>
          <a:srcRect r="35149"/>
          <a:stretch>
            <a:fillRect/>
          </a:stretch>
        </p:blipFill>
        <p:spPr>
          <a:xfrm>
            <a:off x="8004175" y="360045"/>
            <a:ext cx="2872740" cy="2493010"/>
          </a:xfrm>
          <a:prstGeom prst="rect">
            <a:avLst/>
          </a:prstGeom>
        </p:spPr>
      </p:pic>
      <p:pic>
        <p:nvPicPr>
          <p:cNvPr id="16" name="图片 15" descr="屏幕截图(13)"/>
          <p:cNvPicPr>
            <a:picLocks noChangeAspect="1"/>
          </p:cNvPicPr>
          <p:nvPr/>
        </p:nvPicPr>
        <p:blipFill>
          <a:blip r:embed="rId2"/>
          <a:srcRect r="35396"/>
          <a:stretch>
            <a:fillRect/>
          </a:stretch>
        </p:blipFill>
        <p:spPr>
          <a:xfrm>
            <a:off x="8004175" y="3059430"/>
            <a:ext cx="2687533" cy="23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0" y="0"/>
            <a:ext cx="4267200" cy="6907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080401" y="2494406"/>
            <a:ext cx="2106397" cy="131682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 rot="10800000">
            <a:off x="2738079" y="2557622"/>
            <a:ext cx="386959" cy="333585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203914" y="2891208"/>
            <a:ext cx="1859369" cy="523219"/>
          </a:xfrm>
          <a:prstGeom prst="rect">
            <a:avLst/>
          </a:prstGeom>
          <a:noFill/>
        </p:spPr>
        <p:txBody>
          <a:bodyPr wrap="square" rtlCol="0">
            <a:normAutofit fontScale="85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目录</a:t>
            </a:r>
            <a:endParaRPr lang="zh-CN" altLang="en-US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599628" y="3532814"/>
            <a:ext cx="657609" cy="50438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latin typeface="+mn-lt"/>
              </a:rPr>
              <a:t>04.</a:t>
            </a:r>
            <a:endParaRPr lang="en-US" altLang="zh-CN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5599628" y="2655518"/>
            <a:ext cx="657609" cy="50438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latin typeface="+mn-lt"/>
              </a:rPr>
              <a:t>03.</a:t>
            </a:r>
            <a:endParaRPr lang="en-US" altLang="zh-CN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5599628" y="1778222"/>
            <a:ext cx="657609" cy="50438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  <a:latin typeface="+mn-lt"/>
              </a:rPr>
              <a:t>02.</a:t>
            </a:r>
            <a:endParaRPr lang="en-US" altLang="zh-CN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5599628" y="900927"/>
            <a:ext cx="657609" cy="50438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  <a:latin typeface="+mn-lt"/>
              </a:rPr>
              <a:t>01.</a:t>
            </a:r>
            <a:endParaRPr lang="en-US" altLang="zh-CN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6331729" y="906357"/>
            <a:ext cx="2848266" cy="445042"/>
          </a:xfrm>
          <a:prstGeom prst="rect">
            <a:avLst/>
          </a:prstGeom>
        </p:spPr>
        <p:txBody>
          <a:bodyPr wrap="square">
            <a:normAutofit fontScale="90000" lnSpcReduction="1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视觉系统作用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6331729" y="1790638"/>
            <a:ext cx="2848266" cy="445042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视觉硬件介绍</a:t>
            </a:r>
            <a:endParaRPr lang="zh-CN" altLang="en-US" sz="2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6331729" y="2667933"/>
            <a:ext cx="2848267" cy="445042"/>
          </a:xfrm>
          <a:prstGeom prst="rect">
            <a:avLst/>
          </a:prstGeom>
        </p:spPr>
        <p:txBody>
          <a:bodyPr wrap="none">
            <a:normAutofit fontScale="90000" lnSpcReduction="1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视觉软件介绍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6331729" y="3545230"/>
            <a:ext cx="2848267" cy="445042"/>
          </a:xfrm>
          <a:prstGeom prst="rect">
            <a:avLst/>
          </a:prstGeom>
        </p:spPr>
        <p:txBody>
          <a:bodyPr wrap="square">
            <a:normAutofit fontScale="90000" lnSpcReduction="1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视觉系统调试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5605749" y="4416738"/>
            <a:ext cx="657609" cy="50438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latin typeface="+mn-lt"/>
              </a:rPr>
              <a:t>05.</a:t>
            </a:r>
            <a:endParaRPr lang="en-US" altLang="zh-CN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6337850" y="4429154"/>
            <a:ext cx="2848267" cy="445042"/>
          </a:xfrm>
          <a:prstGeom prst="rect">
            <a:avLst/>
          </a:prstGeom>
        </p:spPr>
        <p:txBody>
          <a:bodyPr wrap="square">
            <a:normAutofit fontScale="90000" lnSpcReduction="1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问题处理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360680" y="1080770"/>
            <a:ext cx="6803390" cy="4959985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</a:rPr>
              <a:t>4.</a:t>
            </a:r>
            <a:r>
              <a:rPr lang="zh-CN" altLang="en-US" sz="2000" b="1">
                <a:latin typeface="+mn-ea"/>
                <a:cs typeface="+mn-ea"/>
              </a:rPr>
              <a:t>确定</a:t>
            </a:r>
            <a:r>
              <a:rPr lang="en-US" altLang="zh-CN" sz="2000" b="1">
                <a:latin typeface="+mn-ea"/>
                <a:cs typeface="+mn-ea"/>
              </a:rPr>
              <a:t>12</a:t>
            </a:r>
            <a:r>
              <a:rPr lang="zh-CN" altLang="en-US" sz="2000" b="1">
                <a:latin typeface="+mn-ea"/>
                <a:cs typeface="+mn-ea"/>
              </a:rPr>
              <a:t>点标定目标点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  <a:sym typeface="+mn-ea"/>
              </a:rPr>
              <a:t>将机械臂移动到相机</a:t>
            </a:r>
            <a:r>
              <a:rPr lang="en-US" altLang="zh-CN">
                <a:latin typeface="+mn-ea"/>
                <a:cs typeface="+mn-ea"/>
                <a:sym typeface="+mn-ea"/>
              </a:rPr>
              <a:t>1</a:t>
            </a:r>
            <a:r>
              <a:rPr lang="zh-CN" altLang="en-US">
                <a:latin typeface="+mn-ea"/>
                <a:cs typeface="+mn-ea"/>
                <a:sym typeface="+mn-ea"/>
              </a:rPr>
              <a:t>标定中心点，旋转轴移动到</a:t>
            </a:r>
            <a:r>
              <a:rPr lang="en-US" altLang="zh-CN">
                <a:latin typeface="+mn-ea"/>
                <a:cs typeface="+mn-ea"/>
                <a:sym typeface="+mn-ea"/>
              </a:rPr>
              <a:t>0</a:t>
            </a:r>
            <a:r>
              <a:rPr lang="zh-CN" altLang="en-US">
                <a:latin typeface="+mn-ea"/>
                <a:cs typeface="+mn-ea"/>
                <a:sym typeface="+mn-ea"/>
              </a:rPr>
              <a:t>度。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标定中心点</a:t>
            </a:r>
            <a:r>
              <a:rPr lang="en-US" altLang="zh-CN" sz="1600"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</a:t>
            </a:r>
            <a:r>
              <a:rPr lang="en-US" altLang="zh-CN" sz="1600">
                <a:latin typeface="+mn-ea"/>
                <a:cs typeface="+mn-ea"/>
                <a:sym typeface="+mn-ea"/>
              </a:rPr>
              <a:t> = 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标定起始</a:t>
            </a:r>
            <a:r>
              <a:rPr lang="en-US" altLang="zh-CN" sz="1600"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</a:t>
            </a:r>
            <a:r>
              <a:rPr lang="en-US" altLang="zh-CN" sz="1600">
                <a:latin typeface="+mn-ea"/>
                <a:cs typeface="+mn-ea"/>
                <a:sym typeface="+mn-ea"/>
              </a:rPr>
              <a:t>+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标定偏移</a:t>
            </a:r>
            <a:r>
              <a:rPr lang="en-US" altLang="zh-CN" sz="1600"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坐标；</a:t>
            </a:r>
            <a:endParaRPr lang="zh-CN" altLang="en-US" sz="1600"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标定中心点</a:t>
            </a:r>
            <a:r>
              <a:rPr lang="en-US" altLang="zh-CN" sz="1600">
                <a:latin typeface="+mn-ea"/>
                <a:cs typeface="+mn-ea"/>
                <a:sym typeface="+mn-ea"/>
              </a:rPr>
              <a:t>y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</a:t>
            </a:r>
            <a:r>
              <a:rPr lang="en-US" altLang="zh-CN" sz="1600">
                <a:latin typeface="+mn-ea"/>
                <a:cs typeface="+mn-ea"/>
                <a:sym typeface="+mn-ea"/>
              </a:rPr>
              <a:t> = 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标定起始</a:t>
            </a:r>
            <a:r>
              <a:rPr lang="en-US" altLang="zh-CN" sz="1600"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</a:t>
            </a:r>
            <a:r>
              <a:rPr lang="en-US" altLang="zh-CN" sz="1600">
                <a:latin typeface="+mn-ea"/>
                <a:cs typeface="+mn-ea"/>
                <a:sym typeface="+mn-ea"/>
              </a:rPr>
              <a:t>+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标定偏移</a:t>
            </a:r>
            <a:r>
              <a:rPr lang="en-US" altLang="zh-CN" sz="1600">
                <a:latin typeface="+mn-ea"/>
                <a:cs typeface="+mn-ea"/>
                <a:sym typeface="+mn-ea"/>
              </a:rPr>
              <a:t>y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坐标。</a:t>
            </a:r>
            <a:endParaRPr lang="zh-CN" altLang="en-US" sz="1600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调整机械臂吸嘴位置，将标定板牢固地吸附在吸嘴上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，调整机械臂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Z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轴高度，使标定板与传送带平面高度约为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5mm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，此时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z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轴的位置为相机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标定时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z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轴位置。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打开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MVS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软件，查看实时图像，打开视野中心十字线。在十字线附近选取一个点，记住这个点在标定板上的位置，这个点记为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“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</a:rPr>
              <a:t>12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</a:rPr>
              <a:t>点标定目标点</a:t>
            </a:r>
            <a:r>
              <a:rPr lang="en-US" altLang="zh-CN">
                <a:solidFill>
                  <a:schemeClr val="tx1"/>
                </a:solidFill>
                <a:latin typeface="+mn-ea"/>
                <a:cs typeface="+mn-ea"/>
              </a:rPr>
              <a:t>”</a:t>
            </a:r>
            <a:r>
              <a:rPr lang="zh-CN" altLang="en-US">
                <a:solidFill>
                  <a:schemeClr val="tx1"/>
                </a:solidFill>
                <a:latin typeface="+mn-ea"/>
                <a:cs typeface="+mn-ea"/>
              </a:rPr>
              <a:t>。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457200" indent="-457200" fontAlgn="auto">
              <a:lnSpc>
                <a:spcPct val="100000"/>
              </a:lnSpc>
              <a:buFont typeface="+mj-ea"/>
              <a:buAutoNum type="circleNumDbPlain"/>
            </a:pPr>
            <a:endParaRPr lang="en-US" altLang="zh-CN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70070" cy="720000"/>
          </a:xfrm>
        </p:spPr>
        <p:txBody>
          <a:bodyPr>
            <a:normAutofit/>
          </a:bodyPr>
          <a:p>
            <a:r>
              <a:rPr lang="zh-CN" altLang="en-US">
                <a:latin typeface="+mj-ea"/>
                <a:cs typeface="+mj-ea"/>
                <a:sym typeface="+mn-ea"/>
              </a:rPr>
              <a:t>相机</a:t>
            </a:r>
            <a:r>
              <a:rPr lang="en-US" altLang="zh-CN">
                <a:latin typeface="+mj-ea"/>
                <a:cs typeface="+mj-ea"/>
                <a:sym typeface="+mn-ea"/>
              </a:rPr>
              <a:t>1</a:t>
            </a:r>
            <a:r>
              <a:rPr lang="zh-CN" altLang="en-US">
                <a:latin typeface="+mj-ea"/>
                <a:cs typeface="+mj-ea"/>
                <a:sym typeface="+mn-ea"/>
              </a:rPr>
              <a:t>自动标定流程</a:t>
            </a:r>
            <a:endParaRPr lang="zh-CN" altLang="en-US">
              <a:latin typeface="+mj-ea"/>
              <a:cs typeface="+mj-ea"/>
            </a:endParaRPr>
          </a:p>
        </p:txBody>
      </p:sp>
      <p:pic>
        <p:nvPicPr>
          <p:cNvPr id="3" name="内容占位符 9" descr="C:\Users\星星大王\Desktop\产品CCD调试画面.png产品CCD调试画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593330" y="694690"/>
            <a:ext cx="3159125" cy="18522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/>
          <a:p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相机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自动标定流程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045" y="1134745"/>
            <a:ext cx="6521450" cy="4588510"/>
          </a:xfrm>
        </p:spPr>
        <p:txBody>
          <a:bodyPr/>
          <a:p>
            <a:r>
              <a:rPr lang="en-US" altLang="zh-CN" sz="2000" b="1">
                <a:latin typeface="+mn-ea"/>
                <a:cs typeface="+mn-ea"/>
              </a:rPr>
              <a:t>5.</a:t>
            </a:r>
            <a:r>
              <a:rPr lang="zh-CN" altLang="en-US" sz="2000" b="1">
                <a:latin typeface="+mn-ea"/>
                <a:cs typeface="+mn-ea"/>
              </a:rPr>
              <a:t>调整模板参数和抓边工具参数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打开视觉系统软件，打开相机</a:t>
            </a:r>
            <a:r>
              <a:rPr lang="en-US" altLang="zh-CN">
                <a:latin typeface="+mn-ea"/>
                <a:cs typeface="+mn-ea"/>
              </a:rPr>
              <a:t>1</a:t>
            </a:r>
            <a:r>
              <a:rPr lang="zh-CN" altLang="en-US">
                <a:latin typeface="+mn-ea"/>
                <a:cs typeface="+mn-ea"/>
              </a:rPr>
              <a:t>自动标定调试界面。</a:t>
            </a:r>
            <a:endParaRPr lang="zh-CN" altLang="en-US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畸变矫正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按钮，加载畸变标定生成的文件。</a:t>
            </a:r>
            <a:endParaRPr lang="zh-CN" altLang="en-US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从相机获取图像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按钮获取图像。</a:t>
            </a:r>
            <a:endParaRPr lang="zh-CN" altLang="en-US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模板匹配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按钮设置模板，调整模板参数。</a:t>
            </a:r>
            <a:endParaRPr lang="zh-CN" altLang="en-US">
              <a:latin typeface="+mn-ea"/>
              <a:cs typeface="+mn-ea"/>
            </a:endParaRPr>
          </a:p>
          <a:p>
            <a:pPr marL="800100" lvl="1" indent="0">
              <a:buFont typeface="+mj-ea"/>
              <a:buNone/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</a:rPr>
              <a:t>在左下参数设置区域依次点击特征模板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</a:rPr>
              <a:t>-&gt;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</a:rPr>
              <a:t>编辑模板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</a:rPr>
              <a:t>-&gt;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</a:rPr>
              <a:t>选择当前图像，使用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</a:rPr>
              <a:t>“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</a:rPr>
              <a:t>创建矩形掩膜工具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</a:rPr>
              <a:t>”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</a:rPr>
              <a:t>抓取模板。</a:t>
            </a:r>
            <a:endParaRPr lang="zh-CN" altLang="en-US" sz="1600">
              <a:solidFill>
                <a:schemeClr val="tx1"/>
              </a:solidFill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顶点工具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按钮，调整两条抓边工具，使其形成一个交点，此交点为步骤</a:t>
            </a:r>
            <a:r>
              <a:rPr lang="en-US" altLang="zh-CN">
                <a:latin typeface="+mn-ea"/>
                <a:cs typeface="+mn-ea"/>
              </a:rPr>
              <a:t>4</a:t>
            </a:r>
            <a:r>
              <a:rPr lang="zh-CN" altLang="en-US">
                <a:latin typeface="+mn-ea"/>
                <a:cs typeface="+mn-ea"/>
              </a:rPr>
              <a:t>中选取的</a:t>
            </a:r>
            <a:r>
              <a:rPr lang="en-US" altLang="zh-CN">
                <a:latin typeface="+mn-ea"/>
                <a:cs typeface="+mn-ea"/>
              </a:rPr>
              <a:t>12</a:t>
            </a:r>
            <a:r>
              <a:rPr lang="zh-CN" altLang="en-US">
                <a:latin typeface="+mn-ea"/>
                <a:cs typeface="+mn-ea"/>
              </a:rPr>
              <a:t>点标定目标点。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15" name="图片 14" descr="屏幕截图(12)"/>
          <p:cNvPicPr>
            <a:picLocks noChangeAspect="1"/>
          </p:cNvPicPr>
          <p:nvPr/>
        </p:nvPicPr>
        <p:blipFill>
          <a:blip r:embed="rId1"/>
          <a:srcRect r="35149"/>
          <a:stretch>
            <a:fillRect/>
          </a:stretch>
        </p:blipFill>
        <p:spPr>
          <a:xfrm>
            <a:off x="7293610" y="834390"/>
            <a:ext cx="3888105" cy="2037715"/>
          </a:xfrm>
          <a:prstGeom prst="rect">
            <a:avLst/>
          </a:prstGeom>
        </p:spPr>
      </p:pic>
      <p:pic>
        <p:nvPicPr>
          <p:cNvPr id="16" name="图片 15" descr="屏幕截图(13)"/>
          <p:cNvPicPr>
            <a:picLocks noChangeAspect="1"/>
          </p:cNvPicPr>
          <p:nvPr/>
        </p:nvPicPr>
        <p:blipFill>
          <a:blip r:embed="rId2"/>
          <a:srcRect r="35396"/>
          <a:stretch>
            <a:fillRect/>
          </a:stretch>
        </p:blipFill>
        <p:spPr>
          <a:xfrm>
            <a:off x="7293610" y="3359785"/>
            <a:ext cx="3850005" cy="2024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77190" y="1173480"/>
            <a:ext cx="4394835" cy="4695825"/>
          </a:xfrm>
        </p:spPr>
        <p:txBody>
          <a:bodyPr>
            <a:normAutofit lnSpcReduction="20000"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</a:rPr>
              <a:t>6.</a:t>
            </a:r>
            <a:r>
              <a:rPr lang="zh-CN" altLang="en-US" sz="2000" b="1">
                <a:latin typeface="+mn-ea"/>
                <a:cs typeface="+mn-ea"/>
              </a:rPr>
              <a:t>开始自动</a:t>
            </a:r>
            <a:r>
              <a:rPr lang="en-US" altLang="zh-CN" sz="2000" b="1">
                <a:latin typeface="+mn-ea"/>
                <a:cs typeface="+mn-ea"/>
              </a:rPr>
              <a:t>12</a:t>
            </a:r>
            <a:r>
              <a:rPr lang="zh-CN" altLang="en-US" sz="2000" b="1">
                <a:latin typeface="+mn-ea"/>
                <a:cs typeface="+mn-ea"/>
              </a:rPr>
              <a:t>点标定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在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自动手眼标定处打勾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查看</a:t>
            </a:r>
            <a:r>
              <a:rPr lang="en-US" altLang="zh-CN">
                <a:latin typeface="+mn-ea"/>
                <a:cs typeface="+mn-ea"/>
              </a:rPr>
              <a:t>PLC</a:t>
            </a:r>
            <a:r>
              <a:rPr lang="zh-CN" altLang="en-US">
                <a:latin typeface="+mn-ea"/>
                <a:cs typeface="+mn-ea"/>
              </a:rPr>
              <a:t>中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产品</a:t>
            </a:r>
            <a:r>
              <a:rPr lang="en-US" altLang="zh-CN">
                <a:latin typeface="+mn-ea"/>
                <a:cs typeface="+mn-ea"/>
              </a:rPr>
              <a:t>CCD</a:t>
            </a:r>
            <a:r>
              <a:rPr lang="zh-CN" altLang="en-US">
                <a:latin typeface="+mn-ea"/>
                <a:cs typeface="+mn-ea"/>
              </a:rPr>
              <a:t>调试画面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中的标定起始点等相关数据是否输入正确。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在</a:t>
            </a:r>
            <a:r>
              <a:rPr lang="en-US" altLang="zh-CN">
                <a:latin typeface="+mn-ea"/>
                <a:cs typeface="+mn-ea"/>
              </a:rPr>
              <a:t>PLC</a:t>
            </a:r>
            <a:r>
              <a:rPr lang="en-US" altLang="zh-CN">
                <a:latin typeface="+mn-ea"/>
                <a:cs typeface="+mn-ea"/>
                <a:sym typeface="+mn-ea"/>
              </a:rPr>
              <a:t>“</a:t>
            </a:r>
            <a:r>
              <a:rPr lang="zh-CN" altLang="en-US">
                <a:latin typeface="+mn-ea"/>
                <a:cs typeface="+mn-ea"/>
                <a:sym typeface="+mn-ea"/>
              </a:rPr>
              <a:t>产品</a:t>
            </a:r>
            <a:r>
              <a:rPr lang="en-US" altLang="zh-CN">
                <a:latin typeface="+mn-ea"/>
                <a:cs typeface="+mn-ea"/>
                <a:sym typeface="+mn-ea"/>
              </a:rPr>
              <a:t>CCD</a:t>
            </a:r>
            <a:r>
              <a:rPr lang="zh-CN" altLang="en-US">
                <a:latin typeface="+mn-ea"/>
                <a:cs typeface="+mn-ea"/>
                <a:sym typeface="+mn-ea"/>
              </a:rPr>
              <a:t>调试画面</a:t>
            </a:r>
            <a:r>
              <a:rPr lang="en-US" altLang="zh-CN">
                <a:latin typeface="+mn-ea"/>
                <a:cs typeface="+mn-ea"/>
                <a:sym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中点击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自动标定启动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按钮开始标定。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成功标定完成后，会显示此次的旋转精度误差与平移精度误差，如图所示旋转误差为</a:t>
            </a:r>
            <a:r>
              <a:rPr lang="en-US" altLang="zh-CN">
                <a:latin typeface="+mn-ea"/>
                <a:cs typeface="+mn-ea"/>
              </a:rPr>
              <a:t>0.79</a:t>
            </a:r>
            <a:r>
              <a:rPr lang="zh-CN" altLang="en-US">
                <a:latin typeface="+mn-ea"/>
                <a:cs typeface="+mn-ea"/>
              </a:rPr>
              <a:t>，平移误差为</a:t>
            </a:r>
            <a:r>
              <a:rPr lang="en-US" altLang="zh-CN">
                <a:latin typeface="+mn-ea"/>
                <a:cs typeface="+mn-ea"/>
              </a:rPr>
              <a:t>0.26.</a:t>
            </a:r>
            <a:endParaRPr lang="en-US" altLang="zh-CN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依次点击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标定工具</a:t>
            </a:r>
            <a:r>
              <a:rPr lang="en-US" altLang="zh-CN">
                <a:latin typeface="+mn-ea"/>
                <a:cs typeface="+mn-ea"/>
              </a:rPr>
              <a:t>”-&gt;“</a:t>
            </a:r>
            <a:r>
              <a:rPr lang="zh-CN" altLang="en-US">
                <a:latin typeface="+mn-ea"/>
                <a:cs typeface="+mn-ea"/>
              </a:rPr>
              <a:t>生成标定文件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，选择文件路径生成</a:t>
            </a:r>
            <a:r>
              <a:rPr lang="en-US" altLang="zh-CN">
                <a:latin typeface="+mn-ea"/>
                <a:cs typeface="+mn-ea"/>
              </a:rPr>
              <a:t>12</a:t>
            </a:r>
            <a:r>
              <a:rPr lang="zh-CN" altLang="en-US">
                <a:latin typeface="+mn-ea"/>
                <a:cs typeface="+mn-ea"/>
              </a:rPr>
              <a:t>点标定文件并保存。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  <a:sym typeface="+mn-ea"/>
              </a:rPr>
              <a:t>关闭相机</a:t>
            </a:r>
            <a:r>
              <a:rPr lang="en-US" altLang="zh-CN">
                <a:latin typeface="+mn-ea"/>
                <a:cs typeface="+mn-ea"/>
                <a:sym typeface="+mn-ea"/>
              </a:rPr>
              <a:t>1</a:t>
            </a:r>
            <a:r>
              <a:rPr lang="zh-CN" altLang="en-US">
                <a:latin typeface="+mn-ea"/>
                <a:cs typeface="+mn-ea"/>
                <a:sym typeface="+mn-ea"/>
              </a:rPr>
              <a:t>自动标定界面，并点击</a:t>
            </a:r>
            <a:r>
              <a:rPr lang="en-US" altLang="zh-CN">
                <a:latin typeface="+mn-ea"/>
                <a:cs typeface="+mn-ea"/>
                <a:sym typeface="+mn-ea"/>
              </a:rPr>
              <a:t>“</a:t>
            </a:r>
            <a:r>
              <a:rPr lang="zh-CN" altLang="en-US">
                <a:latin typeface="+mn-ea"/>
                <a:cs typeface="+mn-ea"/>
                <a:sym typeface="+mn-ea"/>
              </a:rPr>
              <a:t>保存</a:t>
            </a:r>
            <a:r>
              <a:rPr lang="en-US" altLang="zh-CN">
                <a:latin typeface="+mn-ea"/>
                <a:cs typeface="+mn-ea"/>
                <a:sym typeface="+mn-ea"/>
              </a:rPr>
              <a:t>”</a:t>
            </a:r>
            <a:r>
              <a:rPr lang="zh-CN" altLang="en-US">
                <a:latin typeface="+mn-ea"/>
                <a:cs typeface="+mn-ea"/>
                <a:sym typeface="+mn-ea"/>
              </a:rPr>
              <a:t>按钮，保存刚才的设置。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标定完成后请第一时间取走标定板，并用塑料保护膜包好后放到安全位置处，防止标定板损坏。</a:t>
            </a:r>
            <a:endParaRPr lang="zh-CN" altLang="en-US">
              <a:solidFill>
                <a:srgbClr val="FF0000"/>
              </a:solidFill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endParaRPr lang="zh-CN" altLang="en-US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>
            <a:normAutofit/>
          </a:bodyPr>
          <a:p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相机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自动标定流程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pic>
        <p:nvPicPr>
          <p:cNvPr id="8" name="图片 7" descr="屏幕截图(14)"/>
          <p:cNvPicPr>
            <a:picLocks noChangeAspect="1"/>
          </p:cNvPicPr>
          <p:nvPr/>
        </p:nvPicPr>
        <p:blipFill>
          <a:blip r:embed="rId1"/>
          <a:srcRect r="35859"/>
          <a:stretch>
            <a:fillRect/>
          </a:stretch>
        </p:blipFill>
        <p:spPr>
          <a:xfrm>
            <a:off x="5543550" y="967105"/>
            <a:ext cx="2667651" cy="2340000"/>
          </a:xfrm>
          <a:prstGeom prst="rect">
            <a:avLst/>
          </a:prstGeom>
        </p:spPr>
      </p:pic>
      <p:pic>
        <p:nvPicPr>
          <p:cNvPr id="9" name="图片 8" descr="屏幕截图(15)"/>
          <p:cNvPicPr>
            <a:picLocks noChangeAspect="1"/>
          </p:cNvPicPr>
          <p:nvPr/>
        </p:nvPicPr>
        <p:blipFill>
          <a:blip r:embed="rId2"/>
          <a:srcRect r="36016"/>
          <a:stretch>
            <a:fillRect/>
          </a:stretch>
        </p:blipFill>
        <p:spPr>
          <a:xfrm>
            <a:off x="8573135" y="967105"/>
            <a:ext cx="2661750" cy="2340000"/>
          </a:xfrm>
          <a:prstGeom prst="rect">
            <a:avLst/>
          </a:prstGeom>
        </p:spPr>
      </p:pic>
      <p:pic>
        <p:nvPicPr>
          <p:cNvPr id="10" name="图片 9" descr="屏幕截图(16)"/>
          <p:cNvPicPr>
            <a:picLocks noChangeAspect="1"/>
          </p:cNvPicPr>
          <p:nvPr/>
        </p:nvPicPr>
        <p:blipFill>
          <a:blip r:embed="rId3"/>
          <a:srcRect r="34886"/>
          <a:stretch>
            <a:fillRect/>
          </a:stretch>
        </p:blipFill>
        <p:spPr>
          <a:xfrm>
            <a:off x="5546090" y="3427730"/>
            <a:ext cx="2708529" cy="2340000"/>
          </a:xfrm>
          <a:prstGeom prst="rect">
            <a:avLst/>
          </a:prstGeom>
        </p:spPr>
      </p:pic>
      <p:pic>
        <p:nvPicPr>
          <p:cNvPr id="11" name="图片 10" descr="屏幕截图(17)"/>
          <p:cNvPicPr>
            <a:picLocks noChangeAspect="1"/>
          </p:cNvPicPr>
          <p:nvPr/>
        </p:nvPicPr>
        <p:blipFill>
          <a:blip r:embed="rId4"/>
          <a:srcRect r="34616"/>
          <a:stretch>
            <a:fillRect/>
          </a:stretch>
        </p:blipFill>
        <p:spPr>
          <a:xfrm>
            <a:off x="8532495" y="3427730"/>
            <a:ext cx="2719884" cy="234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364490" y="1101725"/>
            <a:ext cx="6155055" cy="5470525"/>
          </a:xfrm>
        </p:spPr>
        <p:txBody>
          <a:bodyPr/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</a:rPr>
              <a:t>1.</a:t>
            </a:r>
            <a:r>
              <a:rPr lang="zh-CN" altLang="en-US" sz="2000" b="1">
                <a:latin typeface="+mn-ea"/>
                <a:cs typeface="+mn-ea"/>
              </a:rPr>
              <a:t>将不透明标定板放在相机</a:t>
            </a:r>
            <a:r>
              <a:rPr lang="en-US" altLang="zh-CN" sz="2000" b="1">
                <a:latin typeface="+mn-ea"/>
                <a:cs typeface="+mn-ea"/>
              </a:rPr>
              <a:t>2</a:t>
            </a:r>
            <a:r>
              <a:rPr lang="zh-CN" altLang="en-US" sz="2000" b="1">
                <a:latin typeface="+mn-ea"/>
                <a:cs typeface="+mn-ea"/>
              </a:rPr>
              <a:t>视野中心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+mn-ea"/>
                <a:cs typeface="+mn-ea"/>
              </a:rPr>
              <a:t>将不透明标定板放在相机</a:t>
            </a:r>
            <a:r>
              <a:rPr lang="en-US" altLang="zh-CN">
                <a:latin typeface="+mn-ea"/>
                <a:cs typeface="+mn-ea"/>
              </a:rPr>
              <a:t>2</a:t>
            </a:r>
            <a:r>
              <a:rPr lang="zh-CN" altLang="en-US">
                <a:latin typeface="+mn-ea"/>
                <a:cs typeface="+mn-ea"/>
              </a:rPr>
              <a:t>视野的中心，通过</a:t>
            </a:r>
            <a:r>
              <a:rPr lang="en-US" altLang="zh-CN">
                <a:latin typeface="+mn-ea"/>
                <a:cs typeface="+mn-ea"/>
              </a:rPr>
              <a:t>MVS</a:t>
            </a:r>
            <a:r>
              <a:rPr lang="zh-CN" altLang="en-US">
                <a:latin typeface="+mn-ea"/>
                <a:cs typeface="+mn-ea"/>
              </a:rPr>
              <a:t>软件的十字线中心查看标定板是否位于视野中心。</a:t>
            </a: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10" name="内容占位符 9" descr="屏幕截图(11)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61480" y="360045"/>
            <a:ext cx="3942715" cy="221869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60045" y="360045"/>
            <a:ext cx="4320000" cy="720090"/>
          </a:xfrm>
        </p:spPr>
        <p:txBody>
          <a:bodyPr>
            <a:noAutofit/>
          </a:bodyPr>
          <a:p>
            <a:r>
              <a:rPr lang="zh-CN" altLang="en-US">
                <a:latin typeface="+mj-ea"/>
                <a:cs typeface="+mj-ea"/>
                <a:sym typeface="+mn-ea"/>
              </a:rPr>
              <a:t>相机</a:t>
            </a:r>
            <a:r>
              <a:rPr lang="en-US" altLang="zh-CN">
                <a:latin typeface="+mj-ea"/>
                <a:cs typeface="+mj-ea"/>
                <a:sym typeface="+mn-ea"/>
              </a:rPr>
              <a:t>2</a:t>
            </a:r>
            <a:r>
              <a:rPr lang="zh-CN" altLang="en-US">
                <a:latin typeface="+mj-ea"/>
                <a:cs typeface="+mj-ea"/>
                <a:sym typeface="+mn-ea"/>
              </a:rPr>
              <a:t>自动标定流程</a:t>
            </a:r>
            <a:endParaRPr lang="zh-CN" altLang="en-US">
              <a:latin typeface="+mj-ea"/>
              <a:cs typeface="+mj-ea"/>
              <a:sym typeface="+mn-ea"/>
            </a:endParaRPr>
          </a:p>
        </p:txBody>
      </p:sp>
      <p:pic>
        <p:nvPicPr>
          <p:cNvPr id="6" name="图片 5" descr="b5bd50444026b86b8d30ac02f7a88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80" y="2915920"/>
            <a:ext cx="3877310" cy="29127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 vert="horz" lIns="91440" tIns="45720" rIns="91440" bIns="45720" rtlCol="0" anchor="b">
            <a:normAutofit/>
          </a:bodyPr>
          <a:p>
            <a:pPr lvl="0" algn="l">
              <a:buClrTx/>
              <a:buSzTx/>
              <a:buFontTx/>
            </a:pPr>
            <a:r>
              <a:rPr lang="zh-CN" altLang="en-US">
                <a:latin typeface="+mj-ea"/>
                <a:cs typeface="+mj-ea"/>
                <a:sym typeface="+mn-ea"/>
              </a:rPr>
              <a:t>相机</a:t>
            </a:r>
            <a:r>
              <a:rPr lang="en-US" altLang="zh-CN">
                <a:latin typeface="+mj-ea"/>
                <a:cs typeface="+mj-ea"/>
                <a:sym typeface="+mn-ea"/>
              </a:rPr>
              <a:t>2</a:t>
            </a:r>
            <a:r>
              <a:rPr lang="zh-CN" altLang="en-US">
                <a:latin typeface="+mj-ea"/>
                <a:cs typeface="+mj-ea"/>
                <a:sym typeface="+mn-ea"/>
              </a:rPr>
              <a:t>自动标定流程</a:t>
            </a:r>
            <a:endParaRPr lang="zh-CN" altLang="en-US">
              <a:latin typeface="+mj-ea"/>
              <a:cs typeface="+mj-ea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045" y="1080770"/>
            <a:ext cx="7150735" cy="4961890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</a:rPr>
              <a:t>2.</a:t>
            </a:r>
            <a:r>
              <a:rPr lang="zh-CN" altLang="en-US" sz="2000" b="1">
                <a:latin typeface="+mn-ea"/>
                <a:cs typeface="+mn-ea"/>
              </a:rPr>
              <a:t>生成畸变标定文件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打开视觉系统软件，打开相机</a:t>
            </a:r>
            <a:r>
              <a:rPr lang="en-US" altLang="zh-CN">
                <a:latin typeface="+mn-ea"/>
                <a:cs typeface="+mn-ea"/>
              </a:rPr>
              <a:t>2</a:t>
            </a:r>
            <a:r>
              <a:rPr lang="zh-CN" altLang="en-US">
                <a:latin typeface="+mn-ea"/>
                <a:cs typeface="+mn-ea"/>
              </a:rPr>
              <a:t>自动标定调试界面。点击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畸变标定工具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按钮，进入畸变标定参数设置界面。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运行参数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，对参数进行设置（建议按照当前设置保持不变）。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执行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，进行畸变标定。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+mn-ea"/>
                <a:cs typeface="+mn-ea"/>
                <a:sym typeface="+mn-ea"/>
              </a:rPr>
              <a:t>点击</a:t>
            </a:r>
            <a:r>
              <a:rPr lang="en-US" altLang="zh-CN">
                <a:latin typeface="+mn-ea"/>
                <a:cs typeface="+mn-ea"/>
                <a:sym typeface="+mn-ea"/>
              </a:rPr>
              <a:t>“</a:t>
            </a:r>
            <a:r>
              <a:rPr lang="zh-CN" altLang="en-US">
                <a:latin typeface="+mn-ea"/>
                <a:cs typeface="+mn-ea"/>
                <a:sym typeface="+mn-ea"/>
              </a:rPr>
              <a:t>生成标定文件</a:t>
            </a:r>
            <a:r>
              <a:rPr lang="en-US" altLang="zh-CN">
                <a:latin typeface="+mn-ea"/>
                <a:cs typeface="+mn-ea"/>
                <a:sym typeface="+mn-ea"/>
              </a:rPr>
              <a:t>”</a:t>
            </a:r>
            <a:r>
              <a:rPr lang="zh-CN" altLang="en-US">
                <a:latin typeface="+mn-ea"/>
                <a:cs typeface="+mn-ea"/>
                <a:sym typeface="+mn-ea"/>
              </a:rPr>
              <a:t>，生成</a:t>
            </a:r>
            <a:r>
              <a:rPr lang="zh-CN" altLang="en-US">
                <a:latin typeface="+mn-ea"/>
                <a:cs typeface="+mn-ea"/>
                <a:sym typeface="+mn-ea"/>
              </a:rPr>
              <a:t>.iccal格式的畸变标定文件</a:t>
            </a:r>
            <a:r>
              <a:rPr lang="zh-CN" altLang="en-US">
                <a:latin typeface="+mn-ea"/>
                <a:cs typeface="+mn-ea"/>
                <a:sym typeface="+mn-ea"/>
              </a:rPr>
              <a:t>。</a:t>
            </a:r>
            <a:endParaRPr lang="zh-CN" altLang="en-US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  <a:buFont typeface="+mj-ea"/>
            </a:pPr>
            <a:endParaRPr lang="zh-CN" altLang="en-US">
              <a:latin typeface="+mn-ea"/>
              <a:cs typeface="+mn-ea"/>
            </a:endParaRPr>
          </a:p>
        </p:txBody>
      </p:sp>
      <p:pic>
        <p:nvPicPr>
          <p:cNvPr id="15" name="图片 14" descr="屏幕截图(12)"/>
          <p:cNvPicPr>
            <a:picLocks noChangeAspect="1"/>
          </p:cNvPicPr>
          <p:nvPr/>
        </p:nvPicPr>
        <p:blipFill>
          <a:blip r:embed="rId1"/>
          <a:srcRect r="35149"/>
          <a:stretch>
            <a:fillRect/>
          </a:stretch>
        </p:blipFill>
        <p:spPr>
          <a:xfrm>
            <a:off x="8237220" y="2999740"/>
            <a:ext cx="2696917" cy="2340000"/>
          </a:xfrm>
          <a:prstGeom prst="rect">
            <a:avLst/>
          </a:prstGeom>
        </p:spPr>
      </p:pic>
      <p:pic>
        <p:nvPicPr>
          <p:cNvPr id="16" name="图片 15" descr="屏幕截图(13)"/>
          <p:cNvPicPr>
            <a:picLocks noChangeAspect="1"/>
          </p:cNvPicPr>
          <p:nvPr/>
        </p:nvPicPr>
        <p:blipFill>
          <a:blip r:embed="rId2"/>
          <a:srcRect r="35396"/>
          <a:stretch>
            <a:fillRect/>
          </a:stretch>
        </p:blipFill>
        <p:spPr>
          <a:xfrm>
            <a:off x="8237220" y="360045"/>
            <a:ext cx="2687533" cy="234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680" y="1080135"/>
            <a:ext cx="7331710" cy="5209540"/>
          </a:xfrm>
        </p:spPr>
        <p:txBody>
          <a:bodyPr/>
          <a:p>
            <a:r>
              <a:rPr lang="en-US" altLang="zh-CN" sz="2000" b="1">
                <a:latin typeface="+mn-ea"/>
                <a:cs typeface="+mn-ea"/>
              </a:rPr>
              <a:t>3.</a:t>
            </a:r>
            <a:r>
              <a:rPr lang="zh-CN" altLang="en-US" sz="2000" b="1">
                <a:latin typeface="+mn-ea"/>
                <a:cs typeface="+mn-ea"/>
              </a:rPr>
              <a:t>加载畸变标定文件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畸变矫正工具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按钮，进入畸变矫正参数设置界面。</a:t>
            </a:r>
            <a:endParaRPr lang="zh-CN" altLang="en-US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运行参数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，对参数进行设置（建议按照当前设置保持不变）。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标定文件路径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后面的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文件夹图标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，加载刚生成的</a:t>
            </a:r>
            <a:r>
              <a:rPr lang="en-US" altLang="zh-CN">
                <a:latin typeface="+mn-ea"/>
                <a:cs typeface="+mn-ea"/>
              </a:rPr>
              <a:t>.</a:t>
            </a:r>
            <a:r>
              <a:rPr lang="zh-CN" altLang="en-US">
                <a:latin typeface="+mn-ea"/>
                <a:cs typeface="+mn-ea"/>
                <a:sym typeface="+mn-ea"/>
              </a:rPr>
              <a:t>iccal格式的畸变标定文件</a:t>
            </a:r>
            <a:r>
              <a:rPr lang="zh-CN" altLang="en-US">
                <a:latin typeface="+mn-ea"/>
                <a:cs typeface="+mn-ea"/>
              </a:rPr>
              <a:t>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关闭相机</a:t>
            </a:r>
            <a:r>
              <a:rPr lang="en-US" altLang="zh-CN">
                <a:latin typeface="+mn-ea"/>
                <a:cs typeface="+mn-ea"/>
              </a:rPr>
              <a:t>2</a:t>
            </a:r>
            <a:r>
              <a:rPr lang="zh-CN" altLang="en-US">
                <a:latin typeface="+mn-ea"/>
                <a:cs typeface="+mn-ea"/>
              </a:rPr>
              <a:t>自动标定界面，并点击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保存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按钮，保存刚才的设置。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15" name="图片 14" descr="屏幕截图(12)"/>
          <p:cNvPicPr>
            <a:picLocks noChangeAspect="1"/>
          </p:cNvPicPr>
          <p:nvPr/>
        </p:nvPicPr>
        <p:blipFill>
          <a:blip r:embed="rId1"/>
          <a:srcRect r="35149"/>
          <a:stretch>
            <a:fillRect/>
          </a:stretch>
        </p:blipFill>
        <p:spPr>
          <a:xfrm>
            <a:off x="8004175" y="360045"/>
            <a:ext cx="2872740" cy="2493010"/>
          </a:xfrm>
          <a:prstGeom prst="rect">
            <a:avLst/>
          </a:prstGeom>
        </p:spPr>
      </p:pic>
      <p:pic>
        <p:nvPicPr>
          <p:cNvPr id="16" name="图片 15" descr="屏幕截图(13)"/>
          <p:cNvPicPr>
            <a:picLocks noChangeAspect="1"/>
          </p:cNvPicPr>
          <p:nvPr/>
        </p:nvPicPr>
        <p:blipFill>
          <a:blip r:embed="rId2"/>
          <a:srcRect r="35396"/>
          <a:stretch>
            <a:fillRect/>
          </a:stretch>
        </p:blipFill>
        <p:spPr>
          <a:xfrm>
            <a:off x="8004175" y="3059430"/>
            <a:ext cx="2687533" cy="2340000"/>
          </a:xfrm>
          <a:prstGeom prst="rect">
            <a:avLst/>
          </a:prstGeom>
        </p:spPr>
      </p:pic>
      <p:sp>
        <p:nvSpPr>
          <p:cNvPr id="5" name="标题 14"/>
          <p:cNvSpPr>
            <a:spLocks noGrp="1"/>
          </p:cNvSpPr>
          <p:nvPr/>
        </p:nvSpPr>
        <p:spPr>
          <a:xfrm>
            <a:off x="360000" y="360000"/>
            <a:ext cx="4505325" cy="720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相机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自动标定流程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360680" y="1080135"/>
            <a:ext cx="5434330" cy="5295265"/>
          </a:xfrm>
        </p:spPr>
        <p:txBody>
          <a:bodyPr/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4.</a:t>
            </a:r>
            <a:r>
              <a:rPr lang="zh-CN" altLang="en-US" sz="2000" b="1">
                <a:latin typeface="+mn-ea"/>
                <a:cs typeface="+mn-ea"/>
                <a:sym typeface="+mn-ea"/>
              </a:rPr>
              <a:t>确定</a:t>
            </a:r>
            <a:r>
              <a:rPr lang="en-US" altLang="zh-CN" sz="2000" b="1">
                <a:latin typeface="+mn-ea"/>
                <a:cs typeface="+mn-ea"/>
                <a:sym typeface="+mn-ea"/>
              </a:rPr>
              <a:t>12</a:t>
            </a:r>
            <a:r>
              <a:rPr lang="zh-CN" altLang="en-US" sz="2000" b="1">
                <a:latin typeface="+mn-ea"/>
                <a:cs typeface="+mn-ea"/>
                <a:sym typeface="+mn-ea"/>
              </a:rPr>
              <a:t>点标定目标点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将机械臂移动到相机</a:t>
            </a:r>
            <a:r>
              <a:rPr lang="en-US" altLang="zh-CN" sz="1600">
                <a:latin typeface="+mn-ea"/>
                <a:cs typeface="+mn-ea"/>
                <a:sym typeface="+mn-ea"/>
              </a:rPr>
              <a:t>2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标定中心点，旋转轴移动到</a:t>
            </a:r>
            <a:r>
              <a:rPr lang="en-US" altLang="zh-CN" sz="1600">
                <a:latin typeface="+mn-ea"/>
                <a:cs typeface="+mn-ea"/>
                <a:sym typeface="+mn-ea"/>
              </a:rPr>
              <a:t>0</a:t>
            </a:r>
            <a:r>
              <a:rPr lang="zh-CN" altLang="en-US" sz="1600">
                <a:latin typeface="+mn-ea"/>
                <a:cs typeface="+mn-ea"/>
                <a:sym typeface="+mn-ea"/>
              </a:rPr>
              <a:t>度。</a:t>
            </a:r>
            <a:endParaRPr lang="zh-CN" altLang="en-US" sz="1600"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latin typeface="+mn-ea"/>
                <a:cs typeface="+mn-ea"/>
                <a:sym typeface="+mn-ea"/>
              </a:rPr>
              <a:t>标定中心点</a:t>
            </a:r>
            <a:r>
              <a:rPr lang="en-US" altLang="zh-CN" sz="1600"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</a:t>
            </a:r>
            <a:r>
              <a:rPr lang="en-US" altLang="zh-CN" sz="1600">
                <a:latin typeface="+mn-ea"/>
                <a:cs typeface="+mn-ea"/>
                <a:sym typeface="+mn-ea"/>
              </a:rPr>
              <a:t> = 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标定起始</a:t>
            </a:r>
            <a:r>
              <a:rPr lang="en-US" altLang="zh-CN" sz="1600"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</a:t>
            </a:r>
            <a:r>
              <a:rPr lang="en-US" altLang="zh-CN" sz="1600">
                <a:latin typeface="+mn-ea"/>
                <a:cs typeface="+mn-ea"/>
                <a:sym typeface="+mn-ea"/>
              </a:rPr>
              <a:t>+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标定偏移</a:t>
            </a:r>
            <a:r>
              <a:rPr lang="en-US" altLang="zh-CN" sz="1600"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坐标；</a:t>
            </a:r>
            <a:endParaRPr lang="zh-CN" altLang="en-US" sz="1600"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latin typeface="+mn-ea"/>
                <a:cs typeface="+mn-ea"/>
                <a:sym typeface="+mn-ea"/>
              </a:rPr>
              <a:t>标定中心点</a:t>
            </a:r>
            <a:r>
              <a:rPr lang="en-US" altLang="zh-CN" sz="1600">
                <a:latin typeface="+mn-ea"/>
                <a:cs typeface="+mn-ea"/>
                <a:sym typeface="+mn-ea"/>
              </a:rPr>
              <a:t>y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</a:t>
            </a:r>
            <a:r>
              <a:rPr lang="en-US" altLang="zh-CN" sz="1600">
                <a:latin typeface="+mn-ea"/>
                <a:cs typeface="+mn-ea"/>
                <a:sym typeface="+mn-ea"/>
              </a:rPr>
              <a:t> = 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标定起始</a:t>
            </a:r>
            <a:r>
              <a:rPr lang="en-US" altLang="zh-CN" sz="1600"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</a:t>
            </a:r>
            <a:r>
              <a:rPr lang="en-US" altLang="zh-CN" sz="1600">
                <a:latin typeface="+mn-ea"/>
                <a:cs typeface="+mn-ea"/>
                <a:sym typeface="+mn-ea"/>
              </a:rPr>
              <a:t>+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标定偏移</a:t>
            </a:r>
            <a:r>
              <a:rPr lang="en-US" altLang="zh-CN" sz="1600">
                <a:latin typeface="+mn-ea"/>
                <a:cs typeface="+mn-ea"/>
                <a:sym typeface="+mn-ea"/>
              </a:rPr>
              <a:t>y</a:t>
            </a:r>
            <a:r>
              <a:rPr lang="zh-CN" altLang="en-US" sz="1600">
                <a:latin typeface="+mn-ea"/>
                <a:cs typeface="+mn-ea"/>
                <a:sym typeface="+mn-ea"/>
              </a:rPr>
              <a:t>坐标。</a:t>
            </a:r>
            <a:endParaRPr lang="zh-CN" altLang="en-US" sz="1600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调整机械臂吸嘴位置，将标定板牢固地吸附在吸嘴上</a:t>
            </a:r>
            <a:r>
              <a:rPr lang="en-US" altLang="zh-CN" sz="1600"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atin typeface="+mn-ea"/>
                <a:cs typeface="+mn-ea"/>
                <a:sym typeface="+mn-ea"/>
              </a:rPr>
              <a:t>，调整机械臂</a:t>
            </a:r>
            <a:r>
              <a:rPr lang="en-US" altLang="zh-CN" sz="1600">
                <a:latin typeface="+mn-ea"/>
                <a:cs typeface="+mn-ea"/>
                <a:sym typeface="+mn-ea"/>
              </a:rPr>
              <a:t>Z</a:t>
            </a:r>
            <a:r>
              <a:rPr lang="zh-CN" altLang="en-US" sz="1600">
                <a:latin typeface="+mn-ea"/>
                <a:cs typeface="+mn-ea"/>
                <a:sym typeface="+mn-ea"/>
              </a:rPr>
              <a:t>轴高度，使标定板与</a:t>
            </a:r>
            <a:r>
              <a:rPr lang="en-US" altLang="zh-CN" sz="1600"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latin typeface="+mn-ea"/>
                <a:cs typeface="+mn-ea"/>
                <a:sym typeface="+mn-ea"/>
              </a:rPr>
              <a:t>盘放置平面高度约为</a:t>
            </a:r>
            <a:r>
              <a:rPr lang="en-US" altLang="zh-CN" sz="1600">
                <a:latin typeface="+mn-ea"/>
                <a:cs typeface="+mn-ea"/>
                <a:sym typeface="+mn-ea"/>
              </a:rPr>
              <a:t>5mm</a:t>
            </a:r>
            <a:r>
              <a:rPr lang="zh-CN" altLang="en-US" sz="1600">
                <a:latin typeface="+mn-ea"/>
                <a:cs typeface="+mn-ea"/>
                <a:sym typeface="+mn-ea"/>
              </a:rPr>
              <a:t>，此时</a:t>
            </a:r>
            <a:r>
              <a:rPr lang="en-US" altLang="zh-CN" sz="1600">
                <a:latin typeface="+mn-ea"/>
                <a:cs typeface="+mn-ea"/>
                <a:sym typeface="+mn-ea"/>
              </a:rPr>
              <a:t>z</a:t>
            </a:r>
            <a:r>
              <a:rPr lang="zh-CN" altLang="en-US" sz="1600">
                <a:latin typeface="+mn-ea"/>
                <a:cs typeface="+mn-ea"/>
                <a:sym typeface="+mn-ea"/>
              </a:rPr>
              <a:t>轴的位置为相机</a:t>
            </a:r>
            <a:r>
              <a:rPr lang="en-US" altLang="zh-CN" sz="1600">
                <a:latin typeface="+mn-ea"/>
                <a:cs typeface="+mn-ea"/>
                <a:sym typeface="+mn-ea"/>
              </a:rPr>
              <a:t>2</a:t>
            </a:r>
            <a:r>
              <a:rPr lang="zh-CN" altLang="en-US" sz="1600">
                <a:latin typeface="+mn-ea"/>
                <a:cs typeface="+mn-ea"/>
                <a:sym typeface="+mn-ea"/>
              </a:rPr>
              <a:t>标定时</a:t>
            </a:r>
            <a:r>
              <a:rPr lang="en-US" altLang="zh-CN" sz="1600">
                <a:latin typeface="+mn-ea"/>
                <a:cs typeface="+mn-ea"/>
                <a:sym typeface="+mn-ea"/>
              </a:rPr>
              <a:t>z</a:t>
            </a:r>
            <a:r>
              <a:rPr lang="zh-CN" altLang="en-US" sz="1600">
                <a:latin typeface="+mn-ea"/>
                <a:cs typeface="+mn-ea"/>
                <a:sym typeface="+mn-ea"/>
              </a:rPr>
              <a:t>轴位置。</a:t>
            </a:r>
            <a:endParaRPr lang="zh-CN" altLang="en-US" sz="1600">
              <a:solidFill>
                <a:schemeClr val="tx1"/>
              </a:solidFill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打开</a:t>
            </a:r>
            <a:r>
              <a:rPr lang="en-US" altLang="zh-CN" sz="1600">
                <a:latin typeface="+mn-ea"/>
                <a:cs typeface="+mn-ea"/>
                <a:sym typeface="+mn-ea"/>
              </a:rPr>
              <a:t>MVS</a:t>
            </a:r>
            <a:r>
              <a:rPr lang="zh-CN" altLang="en-US" sz="1600">
                <a:latin typeface="+mn-ea"/>
                <a:cs typeface="+mn-ea"/>
                <a:sym typeface="+mn-ea"/>
              </a:rPr>
              <a:t>软件，查看实时图像，打开视野中心十字线。在十字线附近选取一个点，记住这个点在标定板上的位置，这个点记为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en-US" altLang="zh-CN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12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点标定目标点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solidFill>
                <a:schemeClr val="tx1"/>
              </a:solidFill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  <a:buFont typeface="+mj-ea"/>
            </a:pP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10" name="内容占位符 9" descr="C:\Users\星星大王\Desktop\Screenshots\屏幕截图(19).png屏幕截图(19)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109970" y="360045"/>
            <a:ext cx="4542155" cy="2554605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505325" cy="720090"/>
          </a:xfrm>
        </p:spPr>
        <p:txBody>
          <a:bodyPr>
            <a:normAutofit/>
          </a:bodyPr>
          <a:p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相机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自动标定流程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pic>
        <p:nvPicPr>
          <p:cNvPr id="2" name="图片 1" descr="0fb172346140340d678554b9dd6ce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3124835"/>
            <a:ext cx="4541520" cy="34124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045" y="1080135"/>
            <a:ext cx="5816600" cy="5140325"/>
          </a:xfrm>
        </p:spPr>
        <p:txBody>
          <a:bodyPr/>
          <a:p>
            <a:pPr>
              <a:buFont typeface="+mj-ea"/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5.</a:t>
            </a:r>
            <a:r>
              <a:rPr lang="zh-CN" altLang="en-US" sz="2000" b="1">
                <a:latin typeface="+mn-ea"/>
                <a:cs typeface="+mn-ea"/>
                <a:sym typeface="+mn-ea"/>
              </a:rPr>
              <a:t>调整模板参数和抓边工具参数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打开视觉系统软件，打开相机</a:t>
            </a:r>
            <a:r>
              <a:rPr lang="en-US" altLang="zh-CN" sz="1600">
                <a:latin typeface="+mn-ea"/>
                <a:cs typeface="+mn-ea"/>
                <a:sym typeface="+mn-ea"/>
              </a:rPr>
              <a:t>1</a:t>
            </a:r>
            <a:r>
              <a:rPr lang="zh-CN" altLang="en-US" sz="1600">
                <a:latin typeface="+mn-ea"/>
                <a:cs typeface="+mn-ea"/>
                <a:sym typeface="+mn-ea"/>
              </a:rPr>
              <a:t>自动标定调试界面。</a:t>
            </a:r>
            <a:endParaRPr lang="zh-CN" altLang="en-US" sz="1600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点击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>
                <a:latin typeface="+mn-ea"/>
                <a:cs typeface="+mn-ea"/>
                <a:sym typeface="+mn-ea"/>
              </a:rPr>
              <a:t>畸变矫正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按钮，加载畸变标定生成的文件。</a:t>
            </a:r>
            <a:endParaRPr lang="zh-CN" altLang="en-US" sz="1600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点击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>
                <a:latin typeface="+mn-ea"/>
                <a:cs typeface="+mn-ea"/>
                <a:sym typeface="+mn-ea"/>
              </a:rPr>
              <a:t>从相机获取图像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按钮获取图像。</a:t>
            </a:r>
            <a:endParaRPr lang="zh-CN" altLang="en-US" sz="1600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点击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>
                <a:latin typeface="+mn-ea"/>
                <a:cs typeface="+mn-ea"/>
                <a:sym typeface="+mn-ea"/>
              </a:rPr>
              <a:t>模板匹配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按钮设置模板，调整模板参数。</a:t>
            </a:r>
            <a:endParaRPr lang="zh-CN" altLang="en-US" sz="1600">
              <a:latin typeface="+mn-ea"/>
              <a:cs typeface="+mn-ea"/>
            </a:endParaRPr>
          </a:p>
          <a:p>
            <a:pPr marL="800100" lvl="1" indent="0">
              <a:buFont typeface="+mj-ea"/>
              <a:buNone/>
            </a:pPr>
            <a:r>
              <a:rPr lang="zh-CN" altLang="en-US" sz="1600">
                <a:latin typeface="+mn-ea"/>
                <a:cs typeface="+mn-ea"/>
                <a:sym typeface="+mn-ea"/>
              </a:rPr>
              <a:t>在左下参数设置区域依次点击特征模板</a:t>
            </a:r>
            <a:r>
              <a:rPr lang="en-US" altLang="zh-CN" sz="1600">
                <a:latin typeface="+mn-ea"/>
                <a:cs typeface="+mn-ea"/>
                <a:sym typeface="+mn-ea"/>
              </a:rPr>
              <a:t>-&gt;</a:t>
            </a:r>
            <a:r>
              <a:rPr lang="zh-CN" altLang="en-US" sz="1600">
                <a:latin typeface="+mn-ea"/>
                <a:cs typeface="+mn-ea"/>
                <a:sym typeface="+mn-ea"/>
              </a:rPr>
              <a:t>编辑模板</a:t>
            </a:r>
            <a:r>
              <a:rPr lang="en-US" altLang="zh-CN" sz="1600">
                <a:latin typeface="+mn-ea"/>
                <a:cs typeface="+mn-ea"/>
                <a:sym typeface="+mn-ea"/>
              </a:rPr>
              <a:t>-&gt;</a:t>
            </a:r>
            <a:r>
              <a:rPr lang="zh-CN" altLang="en-US" sz="1600">
                <a:latin typeface="+mn-ea"/>
                <a:cs typeface="+mn-ea"/>
                <a:sym typeface="+mn-ea"/>
              </a:rPr>
              <a:t>选择当前图像，使用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>
                <a:latin typeface="+mn-ea"/>
                <a:cs typeface="+mn-ea"/>
                <a:sym typeface="+mn-ea"/>
              </a:rPr>
              <a:t>创建矩形掩膜工具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抓取模板。</a:t>
            </a:r>
            <a:endParaRPr lang="zh-CN" altLang="en-US" sz="1600">
              <a:solidFill>
                <a:schemeClr val="tx1"/>
              </a:solidFill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点击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>
                <a:latin typeface="+mn-ea"/>
                <a:cs typeface="+mn-ea"/>
                <a:sym typeface="+mn-ea"/>
              </a:rPr>
              <a:t>顶点工具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按钮，调整两条抓边工具，使其形成一个交点，此交点为步骤</a:t>
            </a:r>
            <a:r>
              <a:rPr lang="en-US" altLang="zh-CN" sz="1600">
                <a:latin typeface="+mn-ea"/>
                <a:cs typeface="+mn-ea"/>
                <a:sym typeface="+mn-ea"/>
              </a:rPr>
              <a:t>4</a:t>
            </a:r>
            <a:r>
              <a:rPr lang="zh-CN" altLang="en-US" sz="1600">
                <a:latin typeface="+mn-ea"/>
                <a:cs typeface="+mn-ea"/>
                <a:sym typeface="+mn-ea"/>
              </a:rPr>
              <a:t>中选取的</a:t>
            </a:r>
            <a:r>
              <a:rPr lang="en-US" altLang="zh-CN" sz="1600">
                <a:latin typeface="+mn-ea"/>
                <a:cs typeface="+mn-ea"/>
                <a:sym typeface="+mn-ea"/>
              </a:rPr>
              <a:t>12</a:t>
            </a:r>
            <a:r>
              <a:rPr lang="zh-CN" altLang="en-US" sz="1600">
                <a:latin typeface="+mn-ea"/>
                <a:cs typeface="+mn-ea"/>
                <a:sym typeface="+mn-ea"/>
              </a:rPr>
              <a:t>点标定目标点。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10" name="图片 9" descr="屏幕截图(20)"/>
          <p:cNvPicPr>
            <a:picLocks noChangeAspect="1"/>
          </p:cNvPicPr>
          <p:nvPr/>
        </p:nvPicPr>
        <p:blipFill>
          <a:blip r:embed="rId1"/>
          <a:srcRect r="35094"/>
          <a:stretch>
            <a:fillRect/>
          </a:stretch>
        </p:blipFill>
        <p:spPr>
          <a:xfrm>
            <a:off x="7469505" y="360045"/>
            <a:ext cx="2700027" cy="2340000"/>
          </a:xfrm>
          <a:prstGeom prst="rect">
            <a:avLst/>
          </a:prstGeom>
        </p:spPr>
      </p:pic>
      <p:pic>
        <p:nvPicPr>
          <p:cNvPr id="11" name="图片 10" descr="屏幕截图(24)"/>
          <p:cNvPicPr>
            <a:picLocks noChangeAspect="1"/>
          </p:cNvPicPr>
          <p:nvPr/>
        </p:nvPicPr>
        <p:blipFill>
          <a:blip r:embed="rId2"/>
          <a:srcRect r="35528"/>
          <a:stretch>
            <a:fillRect/>
          </a:stretch>
        </p:blipFill>
        <p:spPr>
          <a:xfrm>
            <a:off x="7487285" y="3463290"/>
            <a:ext cx="2681956" cy="2340000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505325" cy="720090"/>
          </a:xfrm>
        </p:spPr>
        <p:txBody>
          <a:bodyPr>
            <a:normAutofit/>
          </a:bodyPr>
          <a:p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相机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自动标定流程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215" y="1080135"/>
            <a:ext cx="4321810" cy="4789170"/>
          </a:xfrm>
        </p:spPr>
        <p:txBody>
          <a:bodyPr/>
          <a:p>
            <a:r>
              <a:rPr lang="en-US" altLang="zh-CN" sz="2000" b="1"/>
              <a:t>6.</a:t>
            </a:r>
            <a:r>
              <a:rPr lang="zh-CN" altLang="en-US" sz="2000" b="1"/>
              <a:t>开始自动标定</a:t>
            </a:r>
            <a:endParaRPr lang="zh-CN" altLang="en-US" sz="2000" b="1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在</a:t>
            </a:r>
            <a:r>
              <a:rPr lang="en-US" altLang="zh-CN"/>
              <a:t>“</a:t>
            </a:r>
            <a:r>
              <a:rPr lang="zh-CN" altLang="en-US"/>
              <a:t>自动手眼标定处打勾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sym typeface="+mn-ea"/>
              </a:rPr>
              <a:t>查看</a:t>
            </a:r>
            <a:r>
              <a:rPr lang="en-US" altLang="zh-CN">
                <a:sym typeface="+mn-ea"/>
              </a:rPr>
              <a:t>PLC“tray</a:t>
            </a:r>
            <a:r>
              <a:rPr lang="zh-CN" altLang="en-US">
                <a:sym typeface="+mn-ea"/>
              </a:rPr>
              <a:t>盘</a:t>
            </a:r>
            <a:r>
              <a:rPr lang="en-US" altLang="zh-CN">
                <a:sym typeface="+mn-ea"/>
              </a:rPr>
              <a:t>CCD</a:t>
            </a:r>
            <a:r>
              <a:rPr lang="zh-CN" altLang="en-US">
                <a:sym typeface="+mn-ea"/>
              </a:rPr>
              <a:t>调试画面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中的标定起始点等相关数据是否输入正确。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在</a:t>
            </a:r>
            <a:r>
              <a:rPr lang="en-US" altLang="zh-CN"/>
              <a:t>PLC</a:t>
            </a:r>
            <a:r>
              <a:rPr lang="en-US" altLang="zh-CN">
                <a:sym typeface="+mn-ea"/>
              </a:rPr>
              <a:t>“tray</a:t>
            </a:r>
            <a:r>
              <a:rPr lang="zh-CN" altLang="en-US">
                <a:sym typeface="+mn-ea"/>
              </a:rPr>
              <a:t>盘</a:t>
            </a:r>
            <a:r>
              <a:rPr lang="en-US" altLang="zh-CN">
                <a:sym typeface="+mn-ea"/>
              </a:rPr>
              <a:t>CCD</a:t>
            </a:r>
            <a:r>
              <a:rPr lang="zh-CN" altLang="en-US">
                <a:sym typeface="+mn-ea"/>
              </a:rPr>
              <a:t>调试画面</a:t>
            </a:r>
            <a:r>
              <a:rPr lang="en-US" altLang="zh-CN">
                <a:sym typeface="+mn-ea"/>
              </a:rPr>
              <a:t>”</a:t>
            </a:r>
            <a:r>
              <a:rPr lang="zh-CN" altLang="en-US"/>
              <a:t>中点击</a:t>
            </a:r>
            <a:r>
              <a:rPr lang="en-US" altLang="zh-CN"/>
              <a:t>“</a:t>
            </a:r>
            <a:r>
              <a:rPr lang="zh-CN" altLang="en-US"/>
              <a:t>自动标定</a:t>
            </a:r>
            <a:r>
              <a:rPr lang="en-US" altLang="zh-CN"/>
              <a:t>”</a:t>
            </a:r>
            <a:r>
              <a:rPr lang="zh-CN" altLang="en-US"/>
              <a:t>按钮开始标定。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成功标定完成后，会显示此次的旋转误差与平移误差，如图所示旋转误差为</a:t>
            </a:r>
            <a:r>
              <a:rPr lang="en-US" altLang="zh-CN"/>
              <a:t>0.32</a:t>
            </a:r>
            <a:r>
              <a:rPr lang="zh-CN" altLang="en-US"/>
              <a:t>，平移误差为</a:t>
            </a:r>
            <a:r>
              <a:rPr lang="en-US" altLang="zh-CN"/>
              <a:t>0.17.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依次点击</a:t>
            </a:r>
            <a:r>
              <a:rPr lang="en-US" altLang="zh-CN"/>
              <a:t>“</a:t>
            </a:r>
            <a:r>
              <a:rPr lang="zh-CN" altLang="en-US"/>
              <a:t>标定工具</a:t>
            </a:r>
            <a:r>
              <a:rPr lang="en-US" altLang="zh-CN"/>
              <a:t>”-&gt;“</a:t>
            </a:r>
            <a:r>
              <a:rPr lang="zh-CN" altLang="en-US"/>
              <a:t>生成标定文件</a:t>
            </a:r>
            <a:r>
              <a:rPr lang="en-US" altLang="zh-CN"/>
              <a:t>”</a:t>
            </a:r>
            <a:r>
              <a:rPr lang="zh-CN" altLang="en-US"/>
              <a:t>，选择文件路径生成标定文件并保存。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标定完成后请第一时间取走标定板，并用塑料保护膜包好后放到安全位置处，防止标定板损坏。</a:t>
            </a:r>
            <a:endParaRPr lang="zh-CN" altLang="en-US">
              <a:solidFill>
                <a:srgbClr val="FF0000"/>
              </a:solidFill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</p:txBody>
      </p:sp>
      <p:pic>
        <p:nvPicPr>
          <p:cNvPr id="2" name="图片 1" descr="屏幕截图(25)"/>
          <p:cNvPicPr>
            <a:picLocks noChangeAspect="1"/>
          </p:cNvPicPr>
          <p:nvPr/>
        </p:nvPicPr>
        <p:blipFill>
          <a:blip r:embed="rId1"/>
          <a:srcRect r="34423"/>
          <a:stretch>
            <a:fillRect/>
          </a:stretch>
        </p:blipFill>
        <p:spPr>
          <a:xfrm>
            <a:off x="5073650" y="2057400"/>
            <a:ext cx="2727804" cy="2340000"/>
          </a:xfrm>
          <a:prstGeom prst="rect">
            <a:avLst/>
          </a:prstGeom>
        </p:spPr>
      </p:pic>
      <p:pic>
        <p:nvPicPr>
          <p:cNvPr id="3" name="图片 2" descr="屏幕截图(26)"/>
          <p:cNvPicPr>
            <a:picLocks noChangeAspect="1"/>
          </p:cNvPicPr>
          <p:nvPr/>
        </p:nvPicPr>
        <p:blipFill>
          <a:blip r:embed="rId2"/>
          <a:srcRect r="36784"/>
          <a:stretch>
            <a:fillRect/>
          </a:stretch>
        </p:blipFill>
        <p:spPr>
          <a:xfrm>
            <a:off x="8103235" y="2057400"/>
            <a:ext cx="2629725" cy="2340000"/>
          </a:xfrm>
          <a:prstGeom prst="rect">
            <a:avLst/>
          </a:prstGeom>
        </p:spPr>
      </p:pic>
      <p:pic>
        <p:nvPicPr>
          <p:cNvPr id="5" name="图片 4" descr="屏幕截图(27)"/>
          <p:cNvPicPr>
            <a:picLocks noChangeAspect="1"/>
          </p:cNvPicPr>
          <p:nvPr/>
        </p:nvPicPr>
        <p:blipFill>
          <a:blip r:embed="rId3"/>
          <a:srcRect r="37050"/>
          <a:stretch>
            <a:fillRect/>
          </a:stretch>
        </p:blipFill>
        <p:spPr>
          <a:xfrm>
            <a:off x="5073650" y="4444365"/>
            <a:ext cx="2701290" cy="2413635"/>
          </a:xfrm>
          <a:prstGeom prst="rect">
            <a:avLst/>
          </a:prstGeom>
        </p:spPr>
      </p:pic>
      <p:pic>
        <p:nvPicPr>
          <p:cNvPr id="6" name="图片 5" descr="屏幕截图(28)"/>
          <p:cNvPicPr>
            <a:picLocks noChangeAspect="1"/>
          </p:cNvPicPr>
          <p:nvPr/>
        </p:nvPicPr>
        <p:blipFill>
          <a:blip r:embed="rId4"/>
          <a:srcRect r="37944"/>
          <a:stretch>
            <a:fillRect/>
          </a:stretch>
        </p:blipFill>
        <p:spPr>
          <a:xfrm>
            <a:off x="8103235" y="4465955"/>
            <a:ext cx="2638425" cy="239204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409815" y="1875790"/>
            <a:ext cx="570865" cy="5803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505325" cy="720090"/>
          </a:xfrm>
        </p:spPr>
        <p:txBody>
          <a:bodyPr>
            <a:normAutofit/>
          </a:bodyPr>
          <a:p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相机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>
                <a:latin typeface="+mn-ea"/>
                <a:ea typeface="+mn-ea"/>
                <a:cs typeface="+mn-ea"/>
                <a:sym typeface="+mn-ea"/>
              </a:rPr>
              <a:t>自动标定流程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355600" y="1270635"/>
            <a:ext cx="5741670" cy="4684395"/>
          </a:xfrm>
        </p:spPr>
        <p:txBody>
          <a:bodyPr/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</a:rPr>
              <a:t>1.</a:t>
            </a:r>
            <a:r>
              <a:rPr lang="zh-CN" altLang="en-US" sz="2000" b="1">
                <a:latin typeface="+mn-ea"/>
                <a:cs typeface="+mn-ea"/>
              </a:rPr>
              <a:t>将产品放置在传送带上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+mn-ea"/>
                <a:cs typeface="+mn-ea"/>
              </a:rPr>
              <a:t>将产品放置在传送带上，使产品位于视野中心，尽量使产品的长边与短边分别与光源的长边与短边平行。</a:t>
            </a:r>
            <a:endParaRPr lang="zh-CN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+mn-ea"/>
                <a:cs typeface="+mn-ea"/>
              </a:rPr>
              <a:t>打开背光源。</a:t>
            </a:r>
            <a:endParaRPr lang="zh-CN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endParaRPr lang="zh-CN" alt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>
            <a:normAutofit/>
          </a:bodyPr>
          <a:p>
            <a:r>
              <a:rPr lang="zh-CN">
                <a:sym typeface="+mn-ea"/>
              </a:rPr>
              <a:t>产品示教位设置</a:t>
            </a:r>
            <a:r>
              <a:rPr lang="zh-CN" altLang="en-US">
                <a:sym typeface="+mn-ea"/>
              </a:rPr>
              <a:t>流程</a:t>
            </a:r>
            <a:endParaRPr lang="zh-CN" altLang="en-US"/>
          </a:p>
        </p:txBody>
      </p:sp>
      <p:pic>
        <p:nvPicPr>
          <p:cNvPr id="2" name="图片 1" descr="f382f7b79de84e7b5d57d461bf31f4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5210" y="3342640"/>
            <a:ext cx="3475990" cy="2611755"/>
          </a:xfrm>
          <a:prstGeom prst="rect">
            <a:avLst/>
          </a:prstGeom>
        </p:spPr>
      </p:pic>
      <p:pic>
        <p:nvPicPr>
          <p:cNvPr id="3" name="图片 2" descr="C:\Users\星星大王\Desktop\CCD手动画面.pngCCD手动画面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94575" y="903605"/>
            <a:ext cx="3476625" cy="2031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080135"/>
            <a:ext cx="10670540" cy="5139690"/>
          </a:xfrm>
        </p:spPr>
        <p:txBody>
          <a:bodyPr/>
          <a:p>
            <a:pPr marL="0" indent="0">
              <a:buNone/>
            </a:pPr>
            <a:r>
              <a:rPr lang="en-US" altLang="zh-CN" sz="2000">
                <a:latin typeface="+mn-ea"/>
                <a:cs typeface="+mn-ea"/>
              </a:rPr>
              <a:t>1.</a:t>
            </a:r>
            <a:r>
              <a:rPr lang="zh-CN" altLang="en-US" sz="2000">
                <a:latin typeface="+mn-ea"/>
                <a:cs typeface="+mn-ea"/>
              </a:rPr>
              <a:t>对相机</a:t>
            </a:r>
            <a:r>
              <a:rPr lang="en-US" altLang="zh-CN" sz="2000">
                <a:latin typeface="+mn-ea"/>
                <a:cs typeface="+mn-ea"/>
              </a:rPr>
              <a:t>1</a:t>
            </a:r>
            <a:r>
              <a:rPr lang="zh-CN" altLang="en-US" sz="2000">
                <a:latin typeface="+mn-ea"/>
                <a:cs typeface="+mn-ea"/>
              </a:rPr>
              <a:t>范围内的产品（</a:t>
            </a:r>
            <a:r>
              <a:rPr lang="en-US" altLang="zh-CN" sz="2000">
                <a:latin typeface="+mn-ea"/>
                <a:cs typeface="+mn-ea"/>
              </a:rPr>
              <a:t>panel</a:t>
            </a:r>
            <a:r>
              <a:rPr lang="zh-CN" altLang="en-US" sz="2000">
                <a:latin typeface="+mn-ea"/>
                <a:cs typeface="+mn-ea"/>
              </a:rPr>
              <a:t>）进行定位，识别，定位，扫码。配合电控，机构对产品进行抓取，并准确放入</a:t>
            </a:r>
            <a:r>
              <a:rPr lang="en-US" altLang="zh-CN" sz="2000">
                <a:latin typeface="+mn-ea"/>
                <a:cs typeface="+mn-ea"/>
              </a:rPr>
              <a:t>tray</a:t>
            </a:r>
            <a:r>
              <a:rPr lang="zh-CN" altLang="en-US" sz="2000">
                <a:latin typeface="+mn-ea"/>
                <a:cs typeface="+mn-ea"/>
              </a:rPr>
              <a:t>盘中。</a:t>
            </a:r>
            <a:endParaRPr lang="zh-CN" altLang="en-US" sz="20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000">
                <a:latin typeface="+mn-ea"/>
                <a:cs typeface="+mn-ea"/>
              </a:rPr>
              <a:t>2.</a:t>
            </a:r>
            <a:r>
              <a:rPr lang="zh-CN" altLang="en-US" sz="2000">
                <a:latin typeface="+mn-ea"/>
                <a:cs typeface="+mn-ea"/>
              </a:rPr>
              <a:t>对</a:t>
            </a:r>
            <a:r>
              <a:rPr lang="en-US" altLang="zh-CN" sz="2000">
                <a:latin typeface="+mn-ea"/>
                <a:cs typeface="+mn-ea"/>
              </a:rPr>
              <a:t>tray</a:t>
            </a:r>
            <a:r>
              <a:rPr lang="zh-CN" altLang="en-US" sz="2000">
                <a:latin typeface="+mn-ea"/>
                <a:cs typeface="+mn-ea"/>
              </a:rPr>
              <a:t>盘的正反进行识别，定位。</a:t>
            </a:r>
            <a:endParaRPr lang="zh-CN" altLang="en-US" sz="2000">
              <a:latin typeface="+mn-ea"/>
              <a:cs typeface="+mn-ea"/>
            </a:endParaRPr>
          </a:p>
          <a:p>
            <a:pPr marL="0" indent="0">
              <a:buNone/>
            </a:pPr>
            <a:endParaRPr lang="zh-CN" sz="2000">
              <a:latin typeface="+mn-ea"/>
              <a:cs typeface="+mn-ea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一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视觉系统作用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680" y="1216660"/>
            <a:ext cx="5594985" cy="5288280"/>
          </a:xfrm>
        </p:spPr>
        <p:txBody>
          <a:bodyPr>
            <a:normAutofit lnSpcReduction="10000"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调整参数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打开视觉系统软件，打开相机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示教位调试界面。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畸变矫正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按钮加载相机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畸变标定生成的畸变标定文件。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从相机获取图像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按钮获取图像。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模板匹配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按钮设置模板。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indent="45720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latin typeface="+mn-ea"/>
                <a:cs typeface="+mn-ea"/>
                <a:sym typeface="+mn-ea"/>
              </a:rPr>
              <a:t>在左下参数设置区域依次点击特征模板</a:t>
            </a:r>
            <a:r>
              <a:rPr lang="en-US" altLang="zh-CN" sz="1600">
                <a:latin typeface="+mn-ea"/>
                <a:cs typeface="+mn-ea"/>
                <a:sym typeface="+mn-ea"/>
              </a:rPr>
              <a:t>-&gt;</a:t>
            </a:r>
            <a:r>
              <a:rPr lang="zh-CN" altLang="en-US" sz="1600">
                <a:latin typeface="+mn-ea"/>
                <a:cs typeface="+mn-ea"/>
                <a:sym typeface="+mn-ea"/>
              </a:rPr>
              <a:t>编辑模板</a:t>
            </a:r>
            <a:r>
              <a:rPr lang="en-US" altLang="zh-CN" sz="1600">
                <a:latin typeface="+mn-ea"/>
                <a:cs typeface="+mn-ea"/>
                <a:sym typeface="+mn-ea"/>
              </a:rPr>
              <a:t>-&gt;</a:t>
            </a:r>
            <a:r>
              <a:rPr lang="zh-CN" altLang="en-US" sz="1600">
                <a:latin typeface="+mn-ea"/>
                <a:cs typeface="+mn-ea"/>
                <a:sym typeface="+mn-ea"/>
              </a:rPr>
              <a:t>选择当前图像，使用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>
                <a:latin typeface="+mn-ea"/>
                <a:cs typeface="+mn-ea"/>
                <a:sym typeface="+mn-ea"/>
              </a:rPr>
              <a:t>创建矩形掩膜工具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抓取模板。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四边形工具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按钮，调整四条抓边工具的位置，使其分别抓到产品的四边。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形成的对角线交点即为产品的理论中心点。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1" indent="457200" fontAlgn="auto">
              <a:lnSpc>
                <a:spcPct val="100000"/>
              </a:lnSpc>
              <a:buFont typeface="+mj-ea"/>
              <a:buNone/>
            </a:pPr>
            <a:r>
              <a:rPr 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注意不要改变四个抓边工具的顺序以及查找方向。</a:t>
            </a:r>
            <a:endParaRPr lang="zh-CN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加载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点标定文件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按钮，加载相机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点标定生成的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点标定文件。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屏幕截图(29)"/>
          <p:cNvPicPr>
            <a:picLocks noChangeAspect="1"/>
          </p:cNvPicPr>
          <p:nvPr/>
        </p:nvPicPr>
        <p:blipFill>
          <a:blip r:embed="rId1"/>
          <a:srcRect r="25587"/>
          <a:stretch>
            <a:fillRect/>
          </a:stretch>
        </p:blipFill>
        <p:spPr>
          <a:xfrm>
            <a:off x="6130290" y="923925"/>
            <a:ext cx="2482850" cy="1877060"/>
          </a:xfrm>
          <a:prstGeom prst="rect">
            <a:avLst/>
          </a:prstGeom>
        </p:spPr>
      </p:pic>
      <p:pic>
        <p:nvPicPr>
          <p:cNvPr id="5" name="图片 4" descr="屏幕截图(30)"/>
          <p:cNvPicPr>
            <a:picLocks noChangeAspect="1"/>
          </p:cNvPicPr>
          <p:nvPr/>
        </p:nvPicPr>
        <p:blipFill>
          <a:blip r:embed="rId2"/>
          <a:srcRect r="26292"/>
          <a:stretch>
            <a:fillRect/>
          </a:stretch>
        </p:blipFill>
        <p:spPr>
          <a:xfrm>
            <a:off x="8905240" y="923925"/>
            <a:ext cx="2458720" cy="1877060"/>
          </a:xfrm>
          <a:prstGeom prst="rect">
            <a:avLst/>
          </a:prstGeom>
        </p:spPr>
      </p:pic>
      <p:pic>
        <p:nvPicPr>
          <p:cNvPr id="6" name="图片 5" descr="屏幕截图(33)"/>
          <p:cNvPicPr>
            <a:picLocks noChangeAspect="1"/>
          </p:cNvPicPr>
          <p:nvPr/>
        </p:nvPicPr>
        <p:blipFill>
          <a:blip r:embed="rId3"/>
          <a:srcRect r="25780"/>
          <a:stretch>
            <a:fillRect/>
          </a:stretch>
        </p:blipFill>
        <p:spPr>
          <a:xfrm>
            <a:off x="6136640" y="3008630"/>
            <a:ext cx="2476500" cy="1877060"/>
          </a:xfrm>
          <a:prstGeom prst="rect">
            <a:avLst/>
          </a:prstGeom>
        </p:spPr>
      </p:pic>
      <p:pic>
        <p:nvPicPr>
          <p:cNvPr id="7" name="图片 6" descr="屏幕截图(34)"/>
          <p:cNvPicPr>
            <a:picLocks noChangeAspect="1"/>
          </p:cNvPicPr>
          <p:nvPr/>
        </p:nvPicPr>
        <p:blipFill>
          <a:blip r:embed="rId4"/>
          <a:srcRect r="25969"/>
          <a:stretch>
            <a:fillRect/>
          </a:stretch>
        </p:blipFill>
        <p:spPr>
          <a:xfrm>
            <a:off x="8905240" y="3008630"/>
            <a:ext cx="2470150" cy="1877060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>
            <a:normAutofit/>
          </a:bodyPr>
          <a:p>
            <a:r>
              <a:rPr lang="zh-CN">
                <a:sym typeface="+mn-ea"/>
              </a:rPr>
              <a:t>产品示教位设置</a:t>
            </a:r>
            <a:r>
              <a:rPr lang="zh-CN" altLang="en-US">
                <a:sym typeface="+mn-ea"/>
              </a:rPr>
              <a:t>流程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680" y="1227455"/>
            <a:ext cx="5047615" cy="4803775"/>
          </a:xfrm>
        </p:spPr>
        <p:txBody>
          <a:bodyPr/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</a:rPr>
              <a:t>3.</a:t>
            </a:r>
            <a:r>
              <a:rPr lang="zh-CN" altLang="en-US" sz="2000" b="1">
                <a:latin typeface="+mn-ea"/>
                <a:cs typeface="+mn-ea"/>
              </a:rPr>
              <a:t>设置示教位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设置示教位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</a:rPr>
              <a:t>观察右上角示教点信息，看原点</a:t>
            </a:r>
            <a:r>
              <a:rPr lang="en-US" altLang="zh-CN">
                <a:latin typeface="+mn-ea"/>
                <a:cs typeface="+mn-ea"/>
              </a:rPr>
              <a:t>x</a:t>
            </a:r>
            <a:r>
              <a:rPr lang="zh-CN" altLang="en-US">
                <a:latin typeface="+mn-ea"/>
                <a:cs typeface="+mn-ea"/>
              </a:rPr>
              <a:t>和原点</a:t>
            </a:r>
            <a:r>
              <a:rPr lang="en-US" altLang="zh-CN">
                <a:latin typeface="+mn-ea"/>
                <a:cs typeface="+mn-ea"/>
              </a:rPr>
              <a:t>y</a:t>
            </a:r>
            <a:r>
              <a:rPr lang="zh-CN" altLang="en-US">
                <a:latin typeface="+mn-ea"/>
                <a:cs typeface="+mn-ea"/>
              </a:rPr>
              <a:t>的坐标是否是相机</a:t>
            </a:r>
            <a:r>
              <a:rPr lang="en-US" altLang="zh-CN">
                <a:latin typeface="+mn-ea"/>
                <a:cs typeface="+mn-ea"/>
              </a:rPr>
              <a:t>1</a:t>
            </a:r>
            <a:r>
              <a:rPr lang="zh-CN" altLang="en-US">
                <a:latin typeface="+mn-ea"/>
                <a:cs typeface="+mn-ea"/>
              </a:rPr>
              <a:t>自动标定时的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标定中心点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坐标，如果不是则说明</a:t>
            </a:r>
            <a:r>
              <a:rPr lang="en-US" altLang="zh-CN">
                <a:latin typeface="+mn-ea"/>
                <a:cs typeface="+mn-ea"/>
              </a:rPr>
              <a:t>PLC</a:t>
            </a:r>
            <a:r>
              <a:rPr lang="zh-CN" altLang="en-US">
                <a:latin typeface="+mn-ea"/>
                <a:cs typeface="+mn-ea"/>
              </a:rPr>
              <a:t>中标定界面的数据输入错误，需重新输入后再进行示教。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+mn-ea"/>
                <a:cs typeface="+mn-ea"/>
              </a:rPr>
              <a:t>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将数据发送到</a:t>
            </a:r>
            <a:r>
              <a:rPr lang="en-US" altLang="zh-CN">
                <a:latin typeface="+mn-ea"/>
                <a:cs typeface="+mn-ea"/>
              </a:rPr>
              <a:t>PLC”</a:t>
            </a:r>
            <a:r>
              <a:rPr lang="zh-CN" altLang="en-US">
                <a:latin typeface="+mn-ea"/>
                <a:cs typeface="+mn-ea"/>
              </a:rPr>
              <a:t>按钮，将对应数据发送到</a:t>
            </a:r>
            <a:r>
              <a:rPr lang="en-US" altLang="zh-CN">
                <a:latin typeface="+mn-ea"/>
                <a:cs typeface="+mn-ea"/>
              </a:rPr>
              <a:t>PLC</a:t>
            </a:r>
            <a:r>
              <a:rPr lang="zh-CN" altLang="en-US">
                <a:latin typeface="+mn-ea"/>
                <a:cs typeface="+mn-ea"/>
              </a:rPr>
              <a:t>的</a:t>
            </a:r>
            <a:r>
              <a:rPr lang="en-US" altLang="zh-CN">
                <a:latin typeface="+mn-ea"/>
                <a:cs typeface="+mn-ea"/>
              </a:rPr>
              <a:t>x</a:t>
            </a:r>
            <a:r>
              <a:rPr lang="zh-CN" altLang="en-US">
                <a:latin typeface="+mn-ea"/>
                <a:cs typeface="+mn-ea"/>
              </a:rPr>
              <a:t>轴取料基准位和</a:t>
            </a:r>
            <a:r>
              <a:rPr lang="en-US" altLang="zh-CN">
                <a:latin typeface="+mn-ea"/>
                <a:cs typeface="+mn-ea"/>
              </a:rPr>
              <a:t>y</a:t>
            </a:r>
            <a:r>
              <a:rPr lang="zh-CN" altLang="en-US">
                <a:latin typeface="+mn-ea"/>
                <a:cs typeface="+mn-ea"/>
              </a:rPr>
              <a:t>轴取料基准位，并在</a:t>
            </a:r>
            <a:r>
              <a:rPr lang="en-US" altLang="zh-CN">
                <a:latin typeface="+mn-ea"/>
                <a:cs typeface="+mn-ea"/>
              </a:rPr>
              <a:t>PLC</a:t>
            </a:r>
            <a:r>
              <a:rPr lang="zh-CN" altLang="en-US">
                <a:latin typeface="+mn-ea"/>
                <a:cs typeface="+mn-ea"/>
              </a:rPr>
              <a:t>检查数据是否发送正确。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solidFill>
                  <a:srgbClr val="FF0000"/>
                </a:solidFill>
                <a:latin typeface="+mn-ea"/>
                <a:cs typeface="+mn-ea"/>
              </a:rPr>
              <a:t>旋转轴取料基准位数值为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</a:rPr>
              <a:t>0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</a:rPr>
              <a:t>，不要更改</a:t>
            </a:r>
            <a:r>
              <a:rPr lang="zh-CN" altLang="en-US">
                <a:latin typeface="+mn-ea"/>
                <a:cs typeface="+mn-ea"/>
              </a:rPr>
              <a:t>。</a:t>
            </a:r>
            <a:endParaRPr lang="zh-CN" altLang="en-US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+mn-ea"/>
                <a:cs typeface="+mn-ea"/>
              </a:rPr>
              <a:t>关闭相机</a:t>
            </a:r>
            <a:r>
              <a:rPr lang="en-US" altLang="zh-CN">
                <a:latin typeface="+mn-ea"/>
                <a:cs typeface="+mn-ea"/>
              </a:rPr>
              <a:t>1</a:t>
            </a:r>
            <a:r>
              <a:rPr lang="zh-CN" altLang="en-US">
                <a:latin typeface="+mn-ea"/>
                <a:cs typeface="+mn-ea"/>
              </a:rPr>
              <a:t>示教界面，点击</a:t>
            </a:r>
            <a:r>
              <a:rPr lang="en-US" altLang="zh-CN">
                <a:latin typeface="+mn-ea"/>
                <a:cs typeface="+mn-ea"/>
              </a:rPr>
              <a:t>“</a:t>
            </a:r>
            <a:r>
              <a:rPr lang="zh-CN" altLang="en-US">
                <a:latin typeface="+mn-ea"/>
                <a:cs typeface="+mn-ea"/>
              </a:rPr>
              <a:t>保存</a:t>
            </a:r>
            <a:r>
              <a:rPr lang="en-US" altLang="zh-CN">
                <a:latin typeface="+mn-ea"/>
                <a:cs typeface="+mn-ea"/>
              </a:rPr>
              <a:t>”</a:t>
            </a:r>
            <a:r>
              <a:rPr lang="zh-CN" altLang="en-US">
                <a:latin typeface="+mn-ea"/>
                <a:cs typeface="+mn-ea"/>
              </a:rPr>
              <a:t>按钮保存数据。</a:t>
            </a:r>
            <a:endParaRPr lang="zh-CN">
              <a:latin typeface="+mn-ea"/>
              <a:cs typeface="+mn-ea"/>
            </a:endParaRPr>
          </a:p>
          <a:p>
            <a:pPr marL="342900" indent="-342900">
              <a:buFont typeface="+mj-ea"/>
              <a:buAutoNum type="circleNumDbPlain"/>
            </a:pPr>
            <a:endParaRPr lang="zh-CN" altLang="en-US"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屏幕截图(35)"/>
          <p:cNvPicPr>
            <a:picLocks noChangeAspect="1"/>
          </p:cNvPicPr>
          <p:nvPr/>
        </p:nvPicPr>
        <p:blipFill>
          <a:blip r:embed="rId1"/>
          <a:srcRect r="21831"/>
          <a:stretch>
            <a:fillRect/>
          </a:stretch>
        </p:blipFill>
        <p:spPr>
          <a:xfrm>
            <a:off x="5812790" y="1227455"/>
            <a:ext cx="5563870" cy="4004945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>
            <a:normAutofit/>
          </a:bodyPr>
          <a:p>
            <a:r>
              <a:rPr lang="zh-CN">
                <a:sym typeface="+mn-ea"/>
              </a:rPr>
              <a:t>产品示教位设置</a:t>
            </a:r>
            <a:r>
              <a:rPr lang="zh-CN" altLang="en-US">
                <a:sym typeface="+mn-ea"/>
              </a:rPr>
              <a:t>流程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680" y="1227455"/>
            <a:ext cx="10739755" cy="5063490"/>
          </a:xfrm>
        </p:spPr>
        <p:txBody>
          <a:bodyPr/>
          <a:p>
            <a:pPr fontAlgn="auto">
              <a:lnSpc>
                <a:spcPct val="100000"/>
              </a:lnSpc>
              <a:buFont typeface="+mj-ea"/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4.</a:t>
            </a:r>
            <a:r>
              <a:rPr lang="zh-CN" altLang="en-US" sz="2000" b="1">
                <a:latin typeface="+mn-ea"/>
                <a:cs typeface="+mn-ea"/>
                <a:sym typeface="+mn-ea"/>
              </a:rPr>
              <a:t>设置相机</a:t>
            </a:r>
            <a:r>
              <a:rPr lang="en-US" altLang="zh-CN" sz="2000" b="1">
                <a:latin typeface="+mn-ea"/>
                <a:cs typeface="+mn-ea"/>
                <a:sym typeface="+mn-ea"/>
              </a:rPr>
              <a:t>1</a:t>
            </a:r>
            <a:r>
              <a:rPr lang="zh-CN" altLang="en-US" sz="2000" b="1">
                <a:latin typeface="+mn-ea"/>
                <a:cs typeface="+mn-ea"/>
                <a:sym typeface="+mn-ea"/>
              </a:rPr>
              <a:t>的补偿参数</a:t>
            </a:r>
            <a:endParaRPr lang="zh-CN" altLang="en-US" sz="2000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  <a:sym typeface="+mn-ea"/>
              </a:rPr>
              <a:t>将产品以</a:t>
            </a:r>
            <a:r>
              <a:rPr lang="en-US" altLang="zh-CN">
                <a:latin typeface="+mn-ea"/>
                <a:cs typeface="+mn-ea"/>
                <a:sym typeface="+mn-ea"/>
              </a:rPr>
              <a:t>0</a:t>
            </a:r>
            <a:r>
              <a:rPr lang="zh-CN" altLang="en-US">
                <a:latin typeface="+mn-ea"/>
                <a:cs typeface="+mn-ea"/>
                <a:sym typeface="+mn-ea"/>
              </a:rPr>
              <a:t>度的姿态放在相机</a:t>
            </a:r>
            <a:r>
              <a:rPr lang="en-US" altLang="zh-CN">
                <a:latin typeface="+mn-ea"/>
                <a:cs typeface="+mn-ea"/>
                <a:sym typeface="+mn-ea"/>
              </a:rPr>
              <a:t>1</a:t>
            </a:r>
            <a:r>
              <a:rPr lang="zh-CN" altLang="en-US">
                <a:latin typeface="+mn-ea"/>
                <a:cs typeface="+mn-ea"/>
                <a:sym typeface="+mn-ea"/>
              </a:rPr>
              <a:t>视野中心，触发相机1拍照，此时发送给</a:t>
            </a:r>
            <a:r>
              <a:rPr lang="en-US" altLang="zh-CN">
                <a:latin typeface="+mn-ea"/>
                <a:cs typeface="+mn-ea"/>
                <a:sym typeface="+mn-ea"/>
              </a:rPr>
              <a:t>PLC</a:t>
            </a:r>
            <a:r>
              <a:rPr lang="zh-CN" altLang="en-US">
                <a:latin typeface="+mn-ea"/>
                <a:cs typeface="+mn-ea"/>
                <a:sym typeface="+mn-ea"/>
              </a:rPr>
              <a:t>的</a:t>
            </a:r>
            <a:r>
              <a:rPr lang="en-US" altLang="zh-CN">
                <a:latin typeface="+mn-ea"/>
                <a:cs typeface="+mn-ea"/>
                <a:sym typeface="+mn-ea"/>
              </a:rPr>
              <a:t>x</a:t>
            </a:r>
            <a:r>
              <a:rPr lang="zh-CN" altLang="en-US">
                <a:latin typeface="+mn-ea"/>
                <a:cs typeface="+mn-ea"/>
                <a:sym typeface="+mn-ea"/>
              </a:rPr>
              <a:t>轴和</a:t>
            </a:r>
            <a:r>
              <a:rPr lang="en-US" altLang="zh-CN">
                <a:latin typeface="+mn-ea"/>
                <a:cs typeface="+mn-ea"/>
                <a:sym typeface="+mn-ea"/>
              </a:rPr>
              <a:t>y</a:t>
            </a:r>
            <a:r>
              <a:rPr lang="zh-CN" altLang="en-US">
                <a:latin typeface="+mn-ea"/>
                <a:cs typeface="+mn-ea"/>
                <a:sym typeface="+mn-ea"/>
              </a:rPr>
              <a:t>轴的数据记为</a:t>
            </a:r>
            <a:r>
              <a:rPr lang="en-US" altLang="zh-CN">
                <a:latin typeface="+mn-ea"/>
                <a:cs typeface="+mn-ea"/>
                <a:sym typeface="+mn-ea"/>
              </a:rPr>
              <a:t>X1</a:t>
            </a:r>
            <a:r>
              <a:rPr lang="zh-CN" altLang="en-US">
                <a:latin typeface="+mn-ea"/>
                <a:cs typeface="+mn-ea"/>
                <a:sym typeface="+mn-ea"/>
              </a:rPr>
              <a:t>和</a:t>
            </a:r>
            <a:r>
              <a:rPr lang="en-US" altLang="zh-CN">
                <a:latin typeface="+mn-ea"/>
                <a:cs typeface="+mn-ea"/>
                <a:sym typeface="+mn-ea"/>
              </a:rPr>
              <a:t>Y1</a:t>
            </a:r>
            <a:r>
              <a:rPr lang="zh-CN" altLang="en-US">
                <a:latin typeface="+mn-ea"/>
                <a:cs typeface="+mn-ea"/>
                <a:sym typeface="+mn-ea"/>
              </a:rPr>
              <a:t>。</a:t>
            </a:r>
            <a:endParaRPr lang="en-US" altLang="zh-CN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  <a:sym typeface="+mn-ea"/>
              </a:rPr>
              <a:t>定位抓取产品，原地将产品旋转180度，再触发相机1拍照，此时发送给</a:t>
            </a:r>
            <a:r>
              <a:rPr lang="en-US" altLang="zh-CN">
                <a:latin typeface="+mn-ea"/>
                <a:cs typeface="+mn-ea"/>
                <a:sym typeface="+mn-ea"/>
              </a:rPr>
              <a:t>PLC</a:t>
            </a:r>
            <a:r>
              <a:rPr lang="zh-CN" altLang="en-US">
                <a:latin typeface="+mn-ea"/>
                <a:cs typeface="+mn-ea"/>
                <a:sym typeface="+mn-ea"/>
              </a:rPr>
              <a:t>的</a:t>
            </a:r>
            <a:r>
              <a:rPr lang="en-US" altLang="zh-CN">
                <a:latin typeface="+mn-ea"/>
                <a:cs typeface="+mn-ea"/>
                <a:sym typeface="+mn-ea"/>
              </a:rPr>
              <a:t>x</a:t>
            </a:r>
            <a:r>
              <a:rPr lang="zh-CN" altLang="en-US">
                <a:latin typeface="+mn-ea"/>
                <a:cs typeface="+mn-ea"/>
                <a:sym typeface="+mn-ea"/>
              </a:rPr>
              <a:t>轴和</a:t>
            </a:r>
            <a:r>
              <a:rPr lang="en-US" altLang="zh-CN">
                <a:latin typeface="+mn-ea"/>
                <a:cs typeface="+mn-ea"/>
                <a:sym typeface="+mn-ea"/>
              </a:rPr>
              <a:t>y</a:t>
            </a:r>
            <a:r>
              <a:rPr lang="zh-CN" altLang="en-US">
                <a:latin typeface="+mn-ea"/>
                <a:cs typeface="+mn-ea"/>
                <a:sym typeface="+mn-ea"/>
              </a:rPr>
              <a:t>轴的数据记为</a:t>
            </a:r>
            <a:r>
              <a:rPr lang="en-US" altLang="zh-CN">
                <a:latin typeface="+mn-ea"/>
                <a:cs typeface="+mn-ea"/>
                <a:sym typeface="+mn-ea"/>
              </a:rPr>
              <a:t>X2</a:t>
            </a:r>
            <a:r>
              <a:rPr lang="zh-CN" altLang="en-US">
                <a:latin typeface="+mn-ea"/>
                <a:cs typeface="+mn-ea"/>
                <a:sym typeface="+mn-ea"/>
              </a:rPr>
              <a:t>和</a:t>
            </a:r>
            <a:r>
              <a:rPr lang="en-US" altLang="zh-CN">
                <a:latin typeface="+mn-ea"/>
                <a:cs typeface="+mn-ea"/>
                <a:sym typeface="+mn-ea"/>
              </a:rPr>
              <a:t>Y2</a:t>
            </a:r>
            <a:r>
              <a:rPr lang="zh-CN" altLang="en-US">
                <a:latin typeface="+mn-ea"/>
                <a:cs typeface="+mn-ea"/>
                <a:sym typeface="+mn-ea"/>
              </a:rPr>
              <a:t>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X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补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 = -(x2-x1)/2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Y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补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 = -(y2-y1)/2</a:t>
            </a:r>
            <a:r>
              <a:rPr lang="zh-CN" altLang="en-US">
                <a:latin typeface="+mn-ea"/>
                <a:cs typeface="+mn-ea"/>
                <a:sym typeface="+mn-ea"/>
              </a:rPr>
              <a:t>，打开参数设置界面，在</a:t>
            </a:r>
            <a:r>
              <a:rPr lang="en-US" altLang="zh-CN">
                <a:latin typeface="+mn-ea"/>
                <a:cs typeface="+mn-ea"/>
                <a:sym typeface="+mn-ea"/>
              </a:rPr>
              <a:t>“</a:t>
            </a:r>
            <a:r>
              <a:rPr lang="zh-CN" altLang="en-US">
                <a:latin typeface="+mn-ea"/>
                <a:cs typeface="+mn-ea"/>
                <a:sym typeface="+mn-ea"/>
              </a:rPr>
              <a:t>补偿值</a:t>
            </a:r>
            <a:r>
              <a:rPr lang="en-US" altLang="zh-CN">
                <a:latin typeface="+mn-ea"/>
                <a:cs typeface="+mn-ea"/>
                <a:sym typeface="+mn-ea"/>
              </a:rPr>
              <a:t>”</a:t>
            </a:r>
            <a:r>
              <a:rPr lang="zh-CN" altLang="en-US">
                <a:latin typeface="+mn-ea"/>
                <a:cs typeface="+mn-ea"/>
                <a:sym typeface="+mn-ea"/>
              </a:rPr>
              <a:t>下的相机</a:t>
            </a:r>
            <a:r>
              <a:rPr lang="en-US" altLang="zh-CN">
                <a:latin typeface="+mn-ea"/>
                <a:cs typeface="+mn-ea"/>
                <a:sym typeface="+mn-ea"/>
              </a:rPr>
              <a:t>1</a:t>
            </a:r>
            <a:r>
              <a:rPr lang="zh-CN" altLang="en-US">
                <a:latin typeface="+mn-ea"/>
                <a:cs typeface="+mn-ea"/>
                <a:sym typeface="+mn-ea"/>
              </a:rPr>
              <a:t>的</a:t>
            </a:r>
            <a:r>
              <a:rPr lang="en-US" altLang="zh-CN">
                <a:latin typeface="+mn-ea"/>
                <a:cs typeface="+mn-ea"/>
                <a:sym typeface="+mn-ea"/>
              </a:rPr>
              <a:t>x</a:t>
            </a:r>
            <a:r>
              <a:rPr lang="zh-CN" altLang="en-US">
                <a:latin typeface="+mn-ea"/>
                <a:cs typeface="+mn-ea"/>
                <a:sym typeface="+mn-ea"/>
              </a:rPr>
              <a:t>补偿输入</a:t>
            </a:r>
            <a:r>
              <a:rPr lang="en-US" altLang="zh-CN">
                <a:latin typeface="+mn-ea"/>
                <a:cs typeface="+mn-ea"/>
                <a:sym typeface="+mn-ea"/>
              </a:rPr>
              <a:t>X</a:t>
            </a:r>
            <a:r>
              <a:rPr lang="zh-CN" altLang="en-US">
                <a:latin typeface="+mn-ea"/>
                <a:cs typeface="+mn-ea"/>
                <a:sym typeface="+mn-ea"/>
              </a:rPr>
              <a:t>补的值，</a:t>
            </a:r>
            <a:r>
              <a:rPr lang="en-US" altLang="zh-CN">
                <a:latin typeface="+mn-ea"/>
                <a:cs typeface="+mn-ea"/>
                <a:sym typeface="+mn-ea"/>
              </a:rPr>
              <a:t>y</a:t>
            </a:r>
            <a:r>
              <a:rPr lang="zh-CN" altLang="en-US">
                <a:latin typeface="+mn-ea"/>
                <a:cs typeface="+mn-ea"/>
                <a:sym typeface="+mn-ea"/>
              </a:rPr>
              <a:t>补偿输入</a:t>
            </a:r>
            <a:r>
              <a:rPr lang="en-US" altLang="zh-CN">
                <a:latin typeface="+mn-ea"/>
                <a:cs typeface="+mn-ea"/>
                <a:sym typeface="+mn-ea"/>
              </a:rPr>
              <a:t>Y</a:t>
            </a:r>
            <a:r>
              <a:rPr lang="zh-CN" altLang="en-US">
                <a:latin typeface="+mn-ea"/>
                <a:cs typeface="+mn-ea"/>
                <a:sym typeface="+mn-ea"/>
              </a:rPr>
              <a:t>补的值。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  <a:sym typeface="+mn-ea"/>
              </a:rPr>
              <a:t>经过补偿后，再将产品分别以</a:t>
            </a:r>
            <a:r>
              <a:rPr lang="en-US" altLang="zh-CN">
                <a:latin typeface="+mn-ea"/>
                <a:cs typeface="+mn-ea"/>
                <a:sym typeface="+mn-ea"/>
              </a:rPr>
              <a:t>45</a:t>
            </a:r>
            <a:r>
              <a:rPr lang="zh-CN" altLang="en-US">
                <a:latin typeface="+mn-ea"/>
                <a:cs typeface="+mn-ea"/>
                <a:sym typeface="+mn-ea"/>
              </a:rPr>
              <a:t>度和</a:t>
            </a:r>
            <a:r>
              <a:rPr lang="en-US" altLang="zh-CN">
                <a:latin typeface="+mn-ea"/>
                <a:cs typeface="+mn-ea"/>
                <a:sym typeface="+mn-ea"/>
              </a:rPr>
              <a:t>-45</a:t>
            </a:r>
            <a:r>
              <a:rPr lang="zh-CN" altLang="en-US">
                <a:latin typeface="+mn-ea"/>
                <a:cs typeface="+mn-ea"/>
                <a:sym typeface="+mn-ea"/>
              </a:rPr>
              <a:t>度的姿态放在相机</a:t>
            </a:r>
            <a:r>
              <a:rPr lang="en-US" altLang="zh-CN">
                <a:latin typeface="+mn-ea"/>
                <a:cs typeface="+mn-ea"/>
                <a:sym typeface="+mn-ea"/>
              </a:rPr>
              <a:t>1</a:t>
            </a:r>
            <a:r>
              <a:rPr lang="zh-CN" altLang="en-US">
                <a:latin typeface="+mn-ea"/>
                <a:cs typeface="+mn-ea"/>
                <a:sym typeface="+mn-ea"/>
              </a:rPr>
              <a:t>视野中心，按照上面步骤进行测试。补偿原则是让产品原地旋转</a:t>
            </a:r>
            <a:r>
              <a:rPr lang="en-US" altLang="zh-CN">
                <a:latin typeface="+mn-ea"/>
                <a:cs typeface="+mn-ea"/>
                <a:sym typeface="+mn-ea"/>
              </a:rPr>
              <a:t>180</a:t>
            </a:r>
            <a:r>
              <a:rPr lang="zh-CN" altLang="en-US">
                <a:latin typeface="+mn-ea"/>
                <a:cs typeface="+mn-ea"/>
                <a:sym typeface="+mn-ea"/>
              </a:rPr>
              <a:t>度后</a:t>
            </a:r>
            <a:r>
              <a:rPr lang="en-US" altLang="zh-CN">
                <a:latin typeface="+mn-ea"/>
                <a:cs typeface="+mn-ea"/>
                <a:sym typeface="+mn-ea"/>
              </a:rPr>
              <a:t>x</a:t>
            </a:r>
            <a:r>
              <a:rPr lang="zh-CN" altLang="en-US">
                <a:latin typeface="+mn-ea"/>
                <a:cs typeface="+mn-ea"/>
                <a:sym typeface="+mn-ea"/>
              </a:rPr>
              <a:t>和</a:t>
            </a:r>
            <a:r>
              <a:rPr lang="en-US" altLang="zh-CN">
                <a:latin typeface="+mn-ea"/>
                <a:cs typeface="+mn-ea"/>
                <a:sym typeface="+mn-ea"/>
              </a:rPr>
              <a:t>y</a:t>
            </a:r>
            <a:r>
              <a:rPr lang="zh-CN" altLang="en-US">
                <a:latin typeface="+mn-ea"/>
                <a:cs typeface="+mn-ea"/>
                <a:sym typeface="+mn-ea"/>
              </a:rPr>
              <a:t>的值的变化量越小越好，建议变化量在</a:t>
            </a:r>
            <a:r>
              <a:rPr lang="en-US" altLang="zh-CN">
                <a:latin typeface="+mn-ea"/>
                <a:cs typeface="+mn-ea"/>
                <a:sym typeface="+mn-ea"/>
              </a:rPr>
              <a:t>0.5</a:t>
            </a:r>
            <a:r>
              <a:rPr lang="zh-CN" altLang="en-US">
                <a:latin typeface="+mn-ea"/>
                <a:cs typeface="+mn-ea"/>
                <a:sym typeface="+mn-ea"/>
              </a:rPr>
              <a:t>以内。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fontAlgn="auto">
              <a:lnSpc>
                <a:spcPct val="100000"/>
              </a:lnSpc>
            </a:pPr>
            <a:endParaRPr lang="en-US" altLang="zh-CN" b="1">
              <a:latin typeface="+mn-ea"/>
              <a:cs typeface="+mn-ea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5.</a:t>
            </a:r>
            <a:r>
              <a:rPr lang="zh-CN" sz="2000" b="1">
                <a:latin typeface="+mn-ea"/>
                <a:cs typeface="+mn-ea"/>
                <a:sym typeface="+mn-ea"/>
              </a:rPr>
              <a:t>对相机</a:t>
            </a:r>
            <a:r>
              <a:rPr lang="en-US" altLang="zh-CN" sz="2000" b="1">
                <a:latin typeface="+mn-ea"/>
                <a:cs typeface="+mn-ea"/>
                <a:sym typeface="+mn-ea"/>
              </a:rPr>
              <a:t>1</a:t>
            </a:r>
            <a:r>
              <a:rPr lang="zh-CN" altLang="en-US" sz="2000" b="1">
                <a:latin typeface="+mn-ea"/>
                <a:cs typeface="+mn-ea"/>
                <a:sym typeface="+mn-ea"/>
              </a:rPr>
              <a:t>进行补偿的原因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  <a:sym typeface="+mn-ea"/>
              </a:rPr>
              <a:t>panel放入透明tray盘的格子后，上下左右的间隙只有1mm左右。并且panel放入tray盘格子中时，对</a:t>
            </a:r>
            <a:r>
              <a:rPr lang="en-US" altLang="zh-CN">
                <a:latin typeface="+mn-ea"/>
                <a:cs typeface="+mn-ea"/>
                <a:sym typeface="+mn-ea"/>
              </a:rPr>
              <a:t>FPC</a:t>
            </a:r>
            <a:r>
              <a:rPr lang="zh-CN" altLang="en-US">
                <a:latin typeface="+mn-ea"/>
                <a:cs typeface="+mn-ea"/>
                <a:sym typeface="+mn-ea"/>
              </a:rPr>
              <a:t>的方向有要求，因此有时需要将panel原地旋转180度。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+mn-ea"/>
                <a:cs typeface="+mn-ea"/>
                <a:sym typeface="+mn-ea"/>
              </a:rPr>
              <a:t>机械臂在定位抓取产品时，如果机械臂的旋转中心和panel的对角线交点完全重合，那么将产品原地旋转180度后，理论上发送给</a:t>
            </a:r>
            <a:r>
              <a:rPr lang="en-US" altLang="zh-CN">
                <a:latin typeface="+mn-ea"/>
                <a:cs typeface="+mn-ea"/>
                <a:sym typeface="+mn-ea"/>
              </a:rPr>
              <a:t>PLC</a:t>
            </a:r>
            <a:r>
              <a:rPr lang="zh-CN" altLang="en-US">
                <a:latin typeface="+mn-ea"/>
                <a:cs typeface="+mn-ea"/>
                <a:sym typeface="+mn-ea"/>
              </a:rPr>
              <a:t>的x轴和y轴的值会保持不变。而实际上，因为通过12点标定拟合出来的旋转中心跟机械臂实际的旋转中心有偏差，所以将产品原地旋转180度后，x轴和y轴的值会朝着固定的方向偏移。此偏移量的大小会直接影响产品在原地180度旋转后是否能放入到透明tray盘格子中，所以需要对相机</a:t>
            </a:r>
            <a:r>
              <a:rPr lang="en-US" altLang="zh-CN">
                <a:latin typeface="+mn-ea"/>
                <a:cs typeface="+mn-ea"/>
                <a:sym typeface="+mn-ea"/>
              </a:rPr>
              <a:t>1</a:t>
            </a:r>
            <a:r>
              <a:rPr lang="zh-CN" altLang="en-US">
                <a:latin typeface="+mn-ea"/>
                <a:cs typeface="+mn-ea"/>
                <a:sym typeface="+mn-ea"/>
              </a:rPr>
              <a:t>的参数进行补偿。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endParaRPr lang="zh-CN" altLang="en-US">
              <a:latin typeface="+mn-ea"/>
              <a:cs typeface="+mn-ea"/>
              <a:sym typeface="+mn-ea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>
            <a:normAutofit/>
          </a:bodyPr>
          <a:p>
            <a:r>
              <a:rPr lang="zh-CN">
                <a:sym typeface="+mn-ea"/>
              </a:rPr>
              <a:t>产品示教位设置</a:t>
            </a:r>
            <a:r>
              <a:rPr lang="zh-CN" altLang="en-US">
                <a:sym typeface="+mn-ea"/>
              </a:rPr>
              <a:t>流程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045" y="1216660"/>
            <a:ext cx="10451465" cy="4799965"/>
          </a:xfrm>
        </p:spPr>
        <p:txBody>
          <a:bodyPr>
            <a:normAutofit lnSpcReduction="10000"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+mn-ea"/>
                <a:cs typeface="+mn-ea"/>
              </a:rPr>
              <a:t>1.</a:t>
            </a:r>
            <a:r>
              <a:rPr lang="zh-CN" altLang="en-US" sz="2000" b="1">
                <a:latin typeface="+mn-ea"/>
                <a:cs typeface="+mn-ea"/>
              </a:rPr>
              <a:t>确定</a:t>
            </a:r>
            <a:r>
              <a:rPr lang="en-US" altLang="zh-CN" sz="2000" b="1">
                <a:latin typeface="+mn-ea"/>
                <a:cs typeface="+mn-ea"/>
              </a:rPr>
              <a:t>tray</a:t>
            </a:r>
            <a:r>
              <a:rPr lang="zh-CN" altLang="en-US" sz="2000" b="1">
                <a:latin typeface="+mn-ea"/>
                <a:cs typeface="+mn-ea"/>
              </a:rPr>
              <a:t>盘放料基准位</a:t>
            </a:r>
            <a:endParaRPr lang="zh-CN" altLang="en-US" sz="2000" b="1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</a:rPr>
              <a:t>将产品放在相机</a:t>
            </a:r>
            <a:r>
              <a:rPr lang="en-US" altLang="zh-CN" sz="1600">
                <a:latin typeface="+mn-ea"/>
                <a:cs typeface="+mn-ea"/>
              </a:rPr>
              <a:t>1</a:t>
            </a:r>
            <a:r>
              <a:rPr lang="zh-CN" altLang="en-US" sz="1600">
                <a:latin typeface="+mn-ea"/>
                <a:cs typeface="+mn-ea"/>
              </a:rPr>
              <a:t>视野中心，触发相机</a:t>
            </a:r>
            <a:r>
              <a:rPr lang="en-US" altLang="zh-CN" sz="1600">
                <a:latin typeface="+mn-ea"/>
                <a:cs typeface="+mn-ea"/>
              </a:rPr>
              <a:t>1</a:t>
            </a:r>
            <a:r>
              <a:rPr lang="zh-CN" altLang="en-US" sz="1600">
                <a:latin typeface="+mn-ea"/>
                <a:cs typeface="+mn-ea"/>
              </a:rPr>
              <a:t>拍照，定位抓取产品。</a:t>
            </a:r>
            <a:endParaRPr lang="zh-CN" altLang="en-US" sz="1600">
              <a:latin typeface="+mn-ea"/>
              <a:cs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通过上料手臂夹取一个</a:t>
            </a:r>
            <a:r>
              <a:rPr lang="en-US" altLang="zh-CN" sz="1600"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latin typeface="+mn-ea"/>
                <a:cs typeface="+mn-ea"/>
                <a:sym typeface="+mn-ea"/>
              </a:rPr>
              <a:t>盘，放到</a:t>
            </a:r>
            <a:r>
              <a:rPr lang="en-US" altLang="zh-CN" sz="1600"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latin typeface="+mn-ea"/>
                <a:cs typeface="+mn-ea"/>
                <a:sym typeface="+mn-ea"/>
              </a:rPr>
              <a:t>盘放置平台上，并使</a:t>
            </a:r>
            <a:r>
              <a:rPr lang="en-US" altLang="zh-CN" sz="1600"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latin typeface="+mn-ea"/>
                <a:cs typeface="+mn-ea"/>
                <a:sym typeface="+mn-ea"/>
              </a:rPr>
              <a:t>盘夹爪夹紧。且保证</a:t>
            </a:r>
            <a:r>
              <a:rPr lang="en-US" altLang="zh-CN" sz="1600"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latin typeface="+mn-ea"/>
                <a:cs typeface="+mn-ea"/>
                <a:sym typeface="+mn-ea"/>
              </a:rPr>
              <a:t>盘的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>
                <a:latin typeface="+mn-ea"/>
                <a:cs typeface="+mn-ea"/>
                <a:sym typeface="+mn-ea"/>
              </a:rPr>
              <a:t>正向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角处于相机</a:t>
            </a:r>
            <a:r>
              <a:rPr lang="en-US" altLang="zh-CN" sz="1600">
                <a:latin typeface="+mn-ea"/>
                <a:cs typeface="+mn-ea"/>
                <a:sym typeface="+mn-ea"/>
              </a:rPr>
              <a:t>2</a:t>
            </a:r>
            <a:r>
              <a:rPr lang="zh-CN" altLang="en-US" sz="1600">
                <a:latin typeface="+mn-ea"/>
                <a:cs typeface="+mn-ea"/>
                <a:sym typeface="+mn-ea"/>
              </a:rPr>
              <a:t>的视野中。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latin typeface="+mn-ea"/>
                <a:cs typeface="+mn-ea"/>
                <a:sym typeface="+mn-ea"/>
              </a:rPr>
              <a:t>盘的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>
                <a:latin typeface="+mn-ea"/>
                <a:cs typeface="+mn-ea"/>
                <a:sym typeface="+mn-ea"/>
              </a:rPr>
              <a:t>正向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角和</a:t>
            </a:r>
            <a:r>
              <a:rPr lang="en-US" altLang="zh-CN" sz="1600"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>
                <a:latin typeface="+mn-ea"/>
                <a:cs typeface="+mn-ea"/>
                <a:sym typeface="+mn-ea"/>
              </a:rPr>
              <a:t>反向</a:t>
            </a:r>
            <a:r>
              <a:rPr lang="en-US" altLang="zh-CN" sz="1600"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>
                <a:latin typeface="+mn-ea"/>
                <a:cs typeface="+mn-ea"/>
                <a:sym typeface="+mn-ea"/>
              </a:rPr>
              <a:t>角是人为规定的。</a:t>
            </a:r>
            <a:endParaRPr lang="zh-CN" altLang="en-US" sz="1600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调整</a:t>
            </a:r>
            <a:r>
              <a:rPr lang="en-US" altLang="zh-CN" sz="1600"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latin typeface="+mn-ea"/>
                <a:cs typeface="+mn-ea"/>
                <a:sym typeface="+mn-ea"/>
              </a:rPr>
              <a:t>轴，</a:t>
            </a:r>
            <a:r>
              <a:rPr lang="en-US" altLang="zh-CN" sz="1600">
                <a:latin typeface="+mn-ea"/>
                <a:cs typeface="+mn-ea"/>
                <a:sym typeface="+mn-ea"/>
              </a:rPr>
              <a:t>y</a:t>
            </a:r>
            <a:r>
              <a:rPr lang="zh-CN" altLang="en-US" sz="1600">
                <a:latin typeface="+mn-ea"/>
                <a:cs typeface="+mn-ea"/>
                <a:sym typeface="+mn-ea"/>
              </a:rPr>
              <a:t>轴，</a:t>
            </a:r>
            <a:r>
              <a:rPr lang="en-US" altLang="zh-CN" sz="1600">
                <a:latin typeface="+mn-ea"/>
                <a:cs typeface="+mn-ea"/>
                <a:sym typeface="+mn-ea"/>
              </a:rPr>
              <a:t>z</a:t>
            </a:r>
            <a:r>
              <a:rPr lang="zh-CN" altLang="en-US" sz="1600">
                <a:latin typeface="+mn-ea"/>
                <a:cs typeface="+mn-ea"/>
                <a:sym typeface="+mn-ea"/>
              </a:rPr>
              <a:t>轴和旋转轴的位置，确保产品能刚好放入到</a:t>
            </a:r>
            <a:r>
              <a:rPr lang="en-US" altLang="zh-CN" sz="1600"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latin typeface="+mn-ea"/>
                <a:cs typeface="+mn-ea"/>
                <a:sym typeface="+mn-ea"/>
              </a:rPr>
              <a:t>盘格子中。</a:t>
            </a:r>
            <a:endParaRPr lang="zh-CN" altLang="en-US" sz="1600"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如果感觉通过人眼观察来调整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轴，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y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轴，旋转轴的位置不方便，则可以先将机械臂的位置调整到一个大概位置，然后松开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盘夹爪，通过小幅度移动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盘位置来让产品放入到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盘格子中。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但是一定要注意，必须先将机械臂移动到大概位置后，再小幅度调整</a:t>
            </a:r>
            <a:r>
              <a:rPr lang="en-US" altLang="zh-CN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盘位置。</a:t>
            </a:r>
            <a:endParaRPr lang="zh-CN" altLang="en-US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600">
                <a:latin typeface="+mn-ea"/>
                <a:cs typeface="+mn-ea"/>
                <a:sym typeface="+mn-ea"/>
              </a:rPr>
              <a:t>抬起</a:t>
            </a:r>
            <a:r>
              <a:rPr lang="en-US" altLang="zh-CN" sz="1600">
                <a:latin typeface="+mn-ea"/>
                <a:cs typeface="+mn-ea"/>
                <a:sym typeface="+mn-ea"/>
              </a:rPr>
              <a:t>Z</a:t>
            </a:r>
            <a:r>
              <a:rPr lang="zh-CN" altLang="en-US" sz="1600">
                <a:latin typeface="+mn-ea"/>
                <a:cs typeface="+mn-ea"/>
                <a:sym typeface="+mn-ea"/>
              </a:rPr>
              <a:t>轴，将产品旋转</a:t>
            </a:r>
            <a:r>
              <a:rPr lang="en-US" altLang="zh-CN" sz="1600">
                <a:latin typeface="+mn-ea"/>
                <a:cs typeface="+mn-ea"/>
                <a:sym typeface="+mn-ea"/>
              </a:rPr>
              <a:t>180</a:t>
            </a:r>
            <a:r>
              <a:rPr lang="zh-CN" altLang="en-US" sz="1600">
                <a:latin typeface="+mn-ea"/>
                <a:cs typeface="+mn-ea"/>
                <a:sym typeface="+mn-ea"/>
              </a:rPr>
              <a:t>度，看产品是否依然能放入到</a:t>
            </a:r>
            <a:r>
              <a:rPr lang="en-US" altLang="zh-CN" sz="1600"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latin typeface="+mn-ea"/>
                <a:cs typeface="+mn-ea"/>
                <a:sym typeface="+mn-ea"/>
              </a:rPr>
              <a:t>盘中。</a:t>
            </a:r>
            <a:endParaRPr lang="zh-CN" altLang="en-US" sz="1600"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如果能放入，则将产品转回之前的角度，此时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轴，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y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轴，旋转轴的位置即为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轴放料基准位，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y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轴放料基准位，旋转轴放料基准位。通过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PLC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各位置处的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“teach”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按钮记录当前位置。</a:t>
            </a:r>
            <a:endParaRPr lang="zh-CN" altLang="en-US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如果不能放入，则再微调机械臂位置或者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盘位置，使产品原地旋转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180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度前后都能放入到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盘格子中。</a:t>
            </a:r>
            <a:endParaRPr lang="zh-CN" altLang="en-US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抬起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Z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轴到等待位，再将</a:t>
            </a:r>
            <a:r>
              <a:rPr lang="en-US" altLang="zh-CN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X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轴移动到等待位，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然后让</a:t>
            </a:r>
            <a:r>
              <a:rPr lang="en-US" altLang="zh-CN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tray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盘保持不动</a:t>
            </a: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endParaRPr lang="zh-CN" altLang="en-US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endParaRPr lang="zh-CN" altLang="en-US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0" lvl="0" indent="0" fontAlgn="auto">
              <a:lnSpc>
                <a:spcPct val="100000"/>
              </a:lnSpc>
              <a:buFont typeface="+mj-ea"/>
              <a:buNone/>
            </a:pPr>
            <a:endParaRPr lang="zh-CN" altLang="en-US" sz="20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endParaRPr lang="zh-CN" altLang="en-US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endParaRPr lang="zh-CN" altLang="en-US" sz="20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endParaRPr lang="zh-CN" altLang="en-US" sz="16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fontAlgn="auto">
              <a:lnSpc>
                <a:spcPct val="100000"/>
              </a:lnSpc>
              <a:buFont typeface="+mj-ea"/>
            </a:pPr>
            <a:endParaRPr lang="zh-CN" sz="1600">
              <a:latin typeface="+mn-ea"/>
              <a:cs typeface="+mn-ea"/>
              <a:sym typeface="+mn-ea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TRAY</a:t>
            </a:r>
            <a:r>
              <a:rPr lang="zh-CN" altLang="en-US">
                <a:sym typeface="+mn-ea"/>
              </a:rPr>
              <a:t>盘</a:t>
            </a:r>
            <a:r>
              <a:rPr lang="zh-CN">
                <a:sym typeface="+mn-ea"/>
              </a:rPr>
              <a:t>示教位设置</a:t>
            </a:r>
            <a:r>
              <a:rPr lang="zh-CN" altLang="en-US">
                <a:sym typeface="+mn-ea"/>
              </a:rPr>
              <a:t>流程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045" y="1080135"/>
            <a:ext cx="10306685" cy="4843145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调整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盘正向参数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打开视觉系统软件，打开相机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示教位调试界面。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畸变矫正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按钮加载相机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畸变标定生成的畸变标定文件。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从相机获取图像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按钮获取图像。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模板匹配工具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抓边工具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按钮，调整两条抓边工具的位置使之形成一个交点。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抓边工具可以抓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盘的两个边缘，使其形成一个顶点，但由于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盘制造工艺的问题，会导致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盘边缘距离有一定偏差，会影响产品的放入。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因此我们建议抓边工具抓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盘格子的边缘，但由于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盘格子边缘处有因为高度差形成的阴影，因此我们抓的边实际上是形成的阴影。由于光线亮度的变化会对阴影的位置有影响，因此在调整好抓边工具后，不要再更改相机的曝光。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注意不要更改抓边工具的顺序和抓边方向。</a:t>
            </a:r>
            <a:endParaRPr lang="zh-CN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点标定文件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按钮，加载相机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点标定生成的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点标定文件。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TRAY</a:t>
            </a:r>
            <a:r>
              <a:rPr lang="zh-CN" altLang="en-US">
                <a:sym typeface="+mn-ea"/>
              </a:rPr>
              <a:t>盘</a:t>
            </a:r>
            <a:r>
              <a:rPr lang="zh-CN">
                <a:sym typeface="+mn-ea"/>
              </a:rPr>
              <a:t>示教位设置</a:t>
            </a:r>
            <a:r>
              <a:rPr lang="zh-CN" altLang="en-US">
                <a:sym typeface="+mn-ea"/>
              </a:rPr>
              <a:t>流程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680" y="1080135"/>
            <a:ext cx="6728460" cy="5166360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盘正向示教位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设置示教位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观察右上角示教点信息，看原点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和原点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的坐标是否是相机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自动标定时的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标定中心点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坐标，如果不是则说明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PLC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中的数据输入错误，需重新输入。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再观察示教点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坐标值是否等于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PLC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轴放料基准位数值；示教点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坐标是否等于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PLC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轴放料基准位数值。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关闭相机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示教位调试界面，点击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保存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按钮保存数据。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+mj-ea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" name="图片 11" descr="屏幕截图(47)"/>
          <p:cNvPicPr>
            <a:picLocks noChangeAspect="1"/>
          </p:cNvPicPr>
          <p:nvPr/>
        </p:nvPicPr>
        <p:blipFill>
          <a:blip r:embed="rId1"/>
          <a:srcRect r="28955"/>
          <a:stretch>
            <a:fillRect/>
          </a:stretch>
        </p:blipFill>
        <p:spPr>
          <a:xfrm>
            <a:off x="7606665" y="958215"/>
            <a:ext cx="3634740" cy="2878455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/>
        </p:nvSpPr>
        <p:spPr>
          <a:xfrm>
            <a:off x="360000" y="360000"/>
            <a:ext cx="432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ym typeface="+mn-ea"/>
              </a:rPr>
              <a:t>TRAY</a:t>
            </a:r>
            <a:r>
              <a:rPr lang="zh-CN" altLang="en-US">
                <a:sym typeface="+mn-ea"/>
              </a:rPr>
              <a:t>盘</a:t>
            </a:r>
            <a:r>
              <a:rPr lang="zh-CN">
                <a:sym typeface="+mn-ea"/>
              </a:rPr>
              <a:t>示教位设置</a:t>
            </a:r>
            <a:r>
              <a:rPr lang="zh-CN" altLang="en-US">
                <a:sym typeface="+mn-ea"/>
              </a:rPr>
              <a:t>流程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045" y="1080135"/>
            <a:ext cx="10306685" cy="4843145"/>
          </a:xfrm>
        </p:spPr>
        <p:txBody>
          <a:bodyPr>
            <a:normAutofit lnSpcReduction="10000"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调整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盘反向参数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盘夹爪加紧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盘，将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盘旋转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度，此时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角处于相机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视野中。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打开视觉系统软件，打开相机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示教位调试界面，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正反选择下拉框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中选择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反向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畸变矫正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按钮加载相机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畸变标定生成的畸变标定文件。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从相机获取图像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按钮获取图像。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模板匹配工具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模板。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正向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模板在上，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反向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模板在下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抓边工具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按钮，调整两条抓边工具的位置使之形成一个交点。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抓边工具可以抓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盘的两个边缘，使其形成一个顶点，但由于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盘制造工艺的问题，会导致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盘边缘距离有一定偏差，会影响产品的放入。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因此我们建议抓边工具抓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盘格子的边缘，但由于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盘格子边缘处有因为高度差形成的阴影，因此我们抓的边实际上是形成的阴影。由于光线亮度的变化会对阴影的位置有影响，因此在调整好抓边工具后，不要再更改相机的曝光。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0" fontAlgn="auto">
              <a:lnSpc>
                <a:spcPct val="100000"/>
              </a:lnSpc>
              <a:buFont typeface="+mj-ea"/>
              <a:buNone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注意不要更改抓边工具的顺序和抓边方向，并且抓边工具抓取的位置需要和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正向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使得抓取位置一致。</a:t>
            </a:r>
            <a:endParaRPr lang="zh-CN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点标定文件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按钮，加载相机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点标定生成的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点标定文件。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60000" y="360000"/>
            <a:ext cx="4320000" cy="72000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TRAY</a:t>
            </a:r>
            <a:r>
              <a:rPr lang="zh-CN" altLang="en-US">
                <a:sym typeface="+mn-ea"/>
              </a:rPr>
              <a:t>盘</a:t>
            </a:r>
            <a:r>
              <a:rPr lang="zh-CN">
                <a:sym typeface="+mn-ea"/>
              </a:rPr>
              <a:t>示教位设置</a:t>
            </a:r>
            <a:r>
              <a:rPr lang="zh-CN" altLang="en-US">
                <a:sym typeface="+mn-ea"/>
              </a:rPr>
              <a:t>流程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0680" y="1080135"/>
            <a:ext cx="6728460" cy="5166360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tray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盘反向示教位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设置示教位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观察右上角示教点信息，看原点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和原点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的坐标是否是相机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自动标定时的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标定中心点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坐标，如果不是则说明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PLC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中的数据输入错误，需重新输入。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再观察示教点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坐标值是否等于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PLC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轴放料基准位数值；示教点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坐标是否等于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PLC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轴放料基准位数值。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关闭相机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示教位调试界面，点击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保存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按钮保存数据。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+mj-ea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" name="图片 11" descr="屏幕截图(47)"/>
          <p:cNvPicPr>
            <a:picLocks noChangeAspect="1"/>
          </p:cNvPicPr>
          <p:nvPr/>
        </p:nvPicPr>
        <p:blipFill>
          <a:blip r:embed="rId1"/>
          <a:srcRect r="28955"/>
          <a:stretch>
            <a:fillRect/>
          </a:stretch>
        </p:blipFill>
        <p:spPr>
          <a:xfrm>
            <a:off x="7606665" y="958215"/>
            <a:ext cx="3634740" cy="2878455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/>
        </p:nvSpPr>
        <p:spPr>
          <a:xfrm>
            <a:off x="360000" y="360000"/>
            <a:ext cx="432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ym typeface="+mn-ea"/>
              </a:rPr>
              <a:t>TRAY</a:t>
            </a:r>
            <a:r>
              <a:rPr lang="zh-CN" altLang="en-US">
                <a:sym typeface="+mn-ea"/>
              </a:rPr>
              <a:t>盘</a:t>
            </a:r>
            <a:r>
              <a:rPr lang="zh-CN">
                <a:sym typeface="+mn-ea"/>
              </a:rPr>
              <a:t>示教位设置</a:t>
            </a:r>
            <a:r>
              <a:rPr lang="zh-CN" altLang="en-US">
                <a:sym typeface="+mn-ea"/>
              </a:rPr>
              <a:t>流程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228090"/>
            <a:ext cx="5961380" cy="4708525"/>
          </a:xfrm>
        </p:spPr>
        <p:txBody>
          <a:bodyPr/>
          <a:p>
            <a:pPr marL="0" indent="0">
              <a:buFont typeface="+mj-ea"/>
              <a:buNone/>
            </a:pPr>
            <a:r>
              <a:rPr lang="zh-CN" altLang="en-US" sz="2000" b="1">
                <a:latin typeface="+mn-ea"/>
              </a:rPr>
              <a:t>添加和切换料号</a:t>
            </a:r>
            <a:endParaRPr lang="zh-CN" altLang="en-US" sz="2000" b="1">
              <a:latin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/>
              <a:t>通过</a:t>
            </a:r>
            <a:r>
              <a:rPr lang="zh-CN" sz="1600"/>
              <a:t>添加和切换料号，设备可以适配不同的产品和</a:t>
            </a:r>
            <a:r>
              <a:rPr lang="en-US" altLang="zh-CN" sz="1600"/>
              <a:t>tray</a:t>
            </a:r>
            <a:r>
              <a:rPr lang="zh-CN" altLang="en-US" sz="1600"/>
              <a:t>盘。</a:t>
            </a:r>
            <a:endParaRPr lang="zh-CN" altLang="en-US" sz="16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/>
              <a:t>在视觉系统软件快捷方式图标处单击鼠标右键，点击</a:t>
            </a:r>
            <a:r>
              <a:rPr lang="en-US" altLang="zh-CN" sz="1600"/>
              <a:t>“</a:t>
            </a:r>
            <a:r>
              <a:rPr lang="zh-CN" altLang="en-US" sz="1600"/>
              <a:t>打开文件夹所在的位置</a:t>
            </a:r>
            <a:r>
              <a:rPr lang="en-US" altLang="zh-CN" sz="1600"/>
              <a:t>”</a:t>
            </a:r>
            <a:r>
              <a:rPr lang="zh-CN" altLang="en-US" sz="1600"/>
              <a:t>，进入到</a:t>
            </a:r>
            <a:r>
              <a:rPr lang="en-US" altLang="zh-CN" sz="1600"/>
              <a:t>bin</a:t>
            </a:r>
            <a:r>
              <a:rPr lang="zh-CN" altLang="en-US" sz="1600"/>
              <a:t>目录下的</a:t>
            </a:r>
            <a:r>
              <a:rPr lang="en-US" altLang="zh-CN" sz="1600"/>
              <a:t>Para</a:t>
            </a:r>
            <a:r>
              <a:rPr lang="zh-CN" altLang="en-US" sz="1600"/>
              <a:t>目录，将</a:t>
            </a:r>
            <a:r>
              <a:rPr lang="en-US" altLang="zh-CN" sz="1600"/>
              <a:t>“Loader1.0”</a:t>
            </a:r>
            <a:r>
              <a:rPr lang="zh-CN" altLang="en-US" sz="1600"/>
              <a:t>整个文件夹复制一份，重命名为</a:t>
            </a:r>
            <a:r>
              <a:rPr lang="en-US" altLang="zh-CN" sz="1600">
                <a:sym typeface="+mn-ea"/>
              </a:rPr>
              <a:t>“Loader2.0”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sym typeface="+mn-ea"/>
              </a:rPr>
              <a:t>打开视觉系统软件，通过切换产品下拉菜单，选择</a:t>
            </a:r>
            <a:r>
              <a:rPr lang="en-US" altLang="zh-CN" sz="1600">
                <a:sym typeface="+mn-ea"/>
              </a:rPr>
              <a:t>“Loader2.0”</a:t>
            </a:r>
            <a:r>
              <a:rPr lang="zh-CN" altLang="en-US" sz="1600">
                <a:sym typeface="+mn-ea"/>
              </a:rPr>
              <a:t>，点击确定，软件重启，切换料号成功。</a:t>
            </a:r>
            <a:endParaRPr lang="zh-CN" altLang="en-US" sz="160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sym typeface="+mn-ea"/>
              </a:rPr>
              <a:t>注意，当第一次添加新的料号并切换时，需要重新设置产品示教位和</a:t>
            </a:r>
            <a:r>
              <a:rPr lang="en-US" altLang="zh-CN" sz="1600">
                <a:sym typeface="+mn-ea"/>
              </a:rPr>
              <a:t>tray</a:t>
            </a:r>
            <a:r>
              <a:rPr lang="zh-CN" altLang="en-US" sz="1600">
                <a:sym typeface="+mn-ea"/>
              </a:rPr>
              <a:t>盘示教位。如果是在已经存在的料号之间切换，则直接切换即可使用。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 descr="切换料号2"/>
          <p:cNvPicPr>
            <a:picLocks noChangeAspect="1"/>
          </p:cNvPicPr>
          <p:nvPr/>
        </p:nvPicPr>
        <p:blipFill>
          <a:blip r:embed="rId1"/>
          <a:srcRect r="34115"/>
          <a:stretch>
            <a:fillRect/>
          </a:stretch>
        </p:blipFill>
        <p:spPr>
          <a:xfrm>
            <a:off x="8296910" y="2659380"/>
            <a:ext cx="2692400" cy="927735"/>
          </a:xfrm>
          <a:prstGeom prst="rect">
            <a:avLst/>
          </a:prstGeom>
        </p:spPr>
      </p:pic>
      <p:pic>
        <p:nvPicPr>
          <p:cNvPr id="9" name="图片 8" descr="切换料号1"/>
          <p:cNvPicPr>
            <a:picLocks noChangeAspect="1"/>
          </p:cNvPicPr>
          <p:nvPr/>
        </p:nvPicPr>
        <p:blipFill>
          <a:blip r:embed="rId2"/>
          <a:srcRect r="37045"/>
          <a:stretch>
            <a:fillRect/>
          </a:stretch>
        </p:blipFill>
        <p:spPr>
          <a:xfrm>
            <a:off x="8296910" y="1588770"/>
            <a:ext cx="3056890" cy="994410"/>
          </a:xfrm>
          <a:prstGeom prst="rect">
            <a:avLst/>
          </a:prstGeom>
        </p:spPr>
      </p:pic>
      <p:pic>
        <p:nvPicPr>
          <p:cNvPr id="10" name="图片 9" descr="切换产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85" y="4033520"/>
            <a:ext cx="2590800" cy="2057400"/>
          </a:xfrm>
          <a:prstGeom prst="rect">
            <a:avLst/>
          </a:prstGeom>
        </p:spPr>
      </p:pic>
      <p:pic>
        <p:nvPicPr>
          <p:cNvPr id="5" name="图片 4" descr="23180187374fcd84c8d6722d86551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85" y="1588770"/>
            <a:ext cx="1353820" cy="229044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90"/>
          </a:xfrm>
        </p:spPr>
        <p:txBody>
          <a:bodyPr>
            <a:normAutofit fontScale="90000"/>
          </a:bodyPr>
          <a:p>
            <a:r>
              <a:rPr lang="zh-CN" altLang="en-US">
                <a:latin typeface="+mj-ea"/>
                <a:cs typeface="+mj-ea"/>
              </a:rPr>
              <a:t>四</a:t>
            </a:r>
            <a:r>
              <a:rPr lang="en-US" altLang="zh-CN">
                <a:latin typeface="+mj-ea"/>
                <a:cs typeface="+mj-ea"/>
              </a:rPr>
              <a:t>  </a:t>
            </a:r>
            <a:r>
              <a:rPr lang="zh-CN" altLang="en-US">
                <a:latin typeface="+mj-ea"/>
                <a:cs typeface="+mj-ea"/>
              </a:rPr>
              <a:t>视觉系统调试</a:t>
            </a:r>
            <a:endParaRPr lang="zh-CN" altLang="en-US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080135"/>
            <a:ext cx="10605770" cy="480631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1.为什么没有图像？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确保相机供电正常，检查适配器是否正常，有无松动等情况。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确保网线连接正常，无松动，且正确配置了相机</a:t>
            </a:r>
            <a:r>
              <a:rPr lang="en-US" altLang="zh-CN" sz="1400"/>
              <a:t>IP</a:t>
            </a:r>
            <a:r>
              <a:rPr lang="zh-CN" altLang="en-US" sz="1400"/>
              <a:t>地址。为了方便调试与维护，</a:t>
            </a:r>
            <a:r>
              <a:rPr lang="en-US" altLang="zh-CN" sz="1400"/>
              <a:t>UnLoader</a:t>
            </a:r>
            <a:r>
              <a:rPr lang="zh-CN" altLang="en-US" sz="1400"/>
              <a:t>相机</a:t>
            </a:r>
            <a:r>
              <a:rPr lang="en-US" altLang="zh-CN" sz="1400"/>
              <a:t>1</a:t>
            </a:r>
            <a:r>
              <a:rPr lang="zh-CN" altLang="en-US" sz="1400"/>
              <a:t>统一连接到网口</a:t>
            </a:r>
            <a:r>
              <a:rPr lang="en-US" altLang="zh-CN" sz="1400"/>
              <a:t>1</a:t>
            </a:r>
            <a:r>
              <a:rPr lang="zh-CN" altLang="en-US" sz="1400"/>
              <a:t>，相机</a:t>
            </a:r>
            <a:r>
              <a:rPr lang="en-US" altLang="zh-CN" sz="1400"/>
              <a:t>2</a:t>
            </a:r>
            <a:r>
              <a:rPr lang="zh-CN" altLang="en-US" sz="1400"/>
              <a:t>连接到网口</a:t>
            </a:r>
            <a:r>
              <a:rPr lang="en-US" altLang="zh-CN" sz="1400"/>
              <a:t>2</a:t>
            </a:r>
            <a:r>
              <a:rPr lang="zh-CN" altLang="en-US" sz="1400"/>
              <a:t>，</a:t>
            </a:r>
            <a:r>
              <a:rPr lang="en-US" altLang="zh-CN" sz="1400"/>
              <a:t>PLC</a:t>
            </a:r>
            <a:r>
              <a:rPr lang="zh-CN" altLang="en-US" sz="1400"/>
              <a:t>网线连接到网口</a:t>
            </a:r>
            <a:r>
              <a:rPr lang="en-US" altLang="zh-CN" sz="1400"/>
              <a:t>4</a:t>
            </a:r>
            <a:r>
              <a:rPr lang="zh-CN" altLang="en-US" sz="1400"/>
              <a:t>。相机</a:t>
            </a:r>
            <a:r>
              <a:rPr lang="en-US" altLang="zh-CN" sz="1400"/>
              <a:t>1</a:t>
            </a:r>
            <a:r>
              <a:rPr lang="zh-CN" altLang="en-US" sz="1400"/>
              <a:t>的</a:t>
            </a:r>
            <a:r>
              <a:rPr lang="en-US" altLang="zh-CN" sz="1400"/>
              <a:t>IP</a:t>
            </a:r>
            <a:r>
              <a:rPr lang="zh-CN" altLang="en-US" sz="1400"/>
              <a:t>地址设为</a:t>
            </a:r>
            <a:r>
              <a:rPr lang="en-US" altLang="zh-CN" sz="1400"/>
              <a:t>192.168.1.xx</a:t>
            </a:r>
            <a:r>
              <a:rPr lang="zh-CN" altLang="en-US" sz="1400"/>
              <a:t>，相机</a:t>
            </a:r>
            <a:r>
              <a:rPr lang="en-US" altLang="zh-CN" sz="1400"/>
              <a:t>2</a:t>
            </a:r>
            <a:r>
              <a:rPr lang="zh-CN" altLang="en-US" sz="1400"/>
              <a:t>的</a:t>
            </a:r>
            <a:r>
              <a:rPr lang="en-US" altLang="zh-CN" sz="1400"/>
              <a:t>IP</a:t>
            </a:r>
            <a:r>
              <a:rPr lang="zh-CN" altLang="en-US" sz="1400"/>
              <a:t>地址设为</a:t>
            </a:r>
            <a:r>
              <a:rPr lang="en-US" altLang="zh-CN" sz="1400"/>
              <a:t>192.168.2.xx</a:t>
            </a:r>
            <a:r>
              <a:rPr lang="zh-CN" altLang="en-US" sz="1400"/>
              <a:t>，</a:t>
            </a:r>
            <a:r>
              <a:rPr lang="en-US" altLang="zh-CN" sz="1400"/>
              <a:t>PLC</a:t>
            </a:r>
            <a:r>
              <a:rPr lang="zh-CN" altLang="en-US" sz="1400"/>
              <a:t>的</a:t>
            </a:r>
            <a:r>
              <a:rPr lang="en-US" altLang="zh-CN" sz="1400"/>
              <a:t>IP</a:t>
            </a:r>
            <a:r>
              <a:rPr lang="zh-CN" altLang="en-US" sz="1400"/>
              <a:t>地址设为</a:t>
            </a:r>
            <a:r>
              <a:rPr lang="en-US" altLang="zh-CN" sz="1400"/>
              <a:t>192.168.3.xx</a:t>
            </a:r>
            <a:r>
              <a:rPr lang="zh-CN" altLang="en-US" sz="1400"/>
              <a:t>。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若</a:t>
            </a:r>
            <a:r>
              <a:rPr lang="en-US" altLang="zh-CN" sz="1400"/>
              <a:t>MVS</a:t>
            </a:r>
            <a:r>
              <a:rPr lang="zh-CN" altLang="en-US" sz="1400"/>
              <a:t>软件没有图像，则检查</a:t>
            </a:r>
            <a:r>
              <a:rPr lang="en-US" altLang="zh-CN" sz="1400"/>
              <a:t>IP</a:t>
            </a:r>
            <a:r>
              <a:rPr lang="zh-CN" altLang="en-US" sz="1400"/>
              <a:t>地址是否冲突，触发模式是否设置正确。</a:t>
            </a:r>
            <a:endParaRPr lang="zh-CN" altLang="en-US" sz="1400"/>
          </a:p>
          <a:p>
            <a:pPr marL="0" indent="0">
              <a:buFont typeface="+mj-ea"/>
              <a:buNone/>
            </a:pPr>
            <a:r>
              <a:rPr lang="en-US" altLang="zh-CN" sz="2000" b="1"/>
              <a:t>2.</a:t>
            </a:r>
            <a:r>
              <a:rPr lang="zh-CN" altLang="en-US" sz="2000" b="1"/>
              <a:t>为什么读码器扫不到码？</a:t>
            </a:r>
            <a:endParaRPr lang="zh-CN" altLang="en-US" sz="2000" b="1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确保读码器串口数据线以及电源线连接正常，无松动等情况。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通过</a:t>
            </a:r>
            <a:r>
              <a:rPr lang="en-US" altLang="zh-CN" sz="1400"/>
              <a:t>NSet</a:t>
            </a:r>
            <a:r>
              <a:rPr lang="zh-CN" altLang="en-US" sz="1400"/>
              <a:t>软件确保读码器已经处于允许触发模式下。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通过</a:t>
            </a:r>
            <a:r>
              <a:rPr lang="en-US" altLang="zh-CN" sz="1400">
                <a:sym typeface="+mn-ea"/>
              </a:rPr>
              <a:t>NSet</a:t>
            </a:r>
            <a:r>
              <a:rPr lang="zh-CN" altLang="en-US" sz="1400">
                <a:sym typeface="+mn-ea"/>
              </a:rPr>
              <a:t>软件确保读码器接口类型为串口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确保读码器的位置正确，没有偏移等情况。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确保被扫的码清晰，无遮挡。</a:t>
            </a:r>
            <a:endParaRPr lang="zh-CN" altLang="en-US" sz="1400"/>
          </a:p>
          <a:p>
            <a:pPr marL="0" indent="0">
              <a:buFont typeface="+mj-ea"/>
              <a:buNone/>
            </a:pPr>
            <a:r>
              <a:rPr lang="en-US" altLang="zh-CN" sz="2000" b="1"/>
              <a:t>3.</a:t>
            </a:r>
            <a:r>
              <a:rPr lang="zh-CN" altLang="en-US" sz="2000" b="1"/>
              <a:t>为什么与</a:t>
            </a:r>
            <a:r>
              <a:rPr lang="en-US" altLang="zh-CN" sz="2000" b="1"/>
              <a:t>PLC</a:t>
            </a:r>
            <a:r>
              <a:rPr lang="zh-CN" altLang="en-US" sz="2000" b="1"/>
              <a:t>通讯异常？</a:t>
            </a:r>
            <a:endParaRPr lang="zh-CN" altLang="en-US" sz="2000" b="1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确保与</a:t>
            </a:r>
            <a:r>
              <a:rPr lang="en-US" altLang="zh-CN" sz="1400"/>
              <a:t>PLC</a:t>
            </a:r>
            <a:r>
              <a:rPr lang="zh-CN" altLang="en-US" sz="1400"/>
              <a:t>的连接网线正常，无松动。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确保</a:t>
            </a:r>
            <a:r>
              <a:rPr lang="en-US" altLang="zh-CN" sz="1400"/>
              <a:t>IP</a:t>
            </a:r>
            <a:r>
              <a:rPr lang="zh-CN" altLang="en-US" sz="1400"/>
              <a:t>地址设置正确。</a:t>
            </a:r>
            <a:endParaRPr lang="zh-CN" altLang="en-US" sz="1400"/>
          </a:p>
        </p:txBody>
      </p:sp>
      <p:pic>
        <p:nvPicPr>
          <p:cNvPr id="4" name="图片 3" descr="触发模式"/>
          <p:cNvPicPr>
            <a:picLocks noChangeAspect="1"/>
          </p:cNvPicPr>
          <p:nvPr/>
        </p:nvPicPr>
        <p:blipFill>
          <a:blip r:embed="rId1"/>
          <a:srcRect l="1407" t="11647" r="37490"/>
          <a:stretch>
            <a:fillRect/>
          </a:stretch>
        </p:blipFill>
        <p:spPr>
          <a:xfrm>
            <a:off x="7642860" y="3183255"/>
            <a:ext cx="2879725" cy="1502410"/>
          </a:xfrm>
          <a:prstGeom prst="rect">
            <a:avLst/>
          </a:prstGeom>
        </p:spPr>
      </p:pic>
      <p:pic>
        <p:nvPicPr>
          <p:cNvPr id="5" name="图片 4" descr="串口"/>
          <p:cNvPicPr>
            <a:picLocks noChangeAspect="1"/>
          </p:cNvPicPr>
          <p:nvPr/>
        </p:nvPicPr>
        <p:blipFill>
          <a:blip r:embed="rId2"/>
          <a:srcRect l="2088" t="13836" r="71537" b="7623"/>
          <a:stretch>
            <a:fillRect/>
          </a:stretch>
        </p:blipFill>
        <p:spPr>
          <a:xfrm>
            <a:off x="5310505" y="3183255"/>
            <a:ext cx="2125345" cy="198247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90"/>
          </a:xfrm>
        </p:spPr>
        <p:txBody>
          <a:bodyPr>
            <a:normAutofit fontScale="90000"/>
          </a:bodyPr>
          <a:p>
            <a:r>
              <a:rPr lang="zh-CN" altLang="en-US">
                <a:latin typeface="+mj-ea"/>
                <a:cs typeface="+mj-ea"/>
              </a:rPr>
              <a:t>五</a:t>
            </a:r>
            <a:r>
              <a:rPr lang="en-US" altLang="zh-CN">
                <a:latin typeface="+mj-ea"/>
                <a:cs typeface="+mj-ea"/>
              </a:rPr>
              <a:t>  </a:t>
            </a:r>
            <a:r>
              <a:rPr lang="zh-CN" altLang="en-US">
                <a:latin typeface="+mj-ea"/>
                <a:cs typeface="+mj-ea"/>
              </a:rPr>
              <a:t>问题处理</a:t>
            </a:r>
            <a:endParaRPr lang="zh-CN" altLang="en-US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080135"/>
            <a:ext cx="10962005" cy="5182235"/>
          </a:xfrm>
        </p:spPr>
        <p:txBody>
          <a:bodyPr/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1.</a:t>
            </a:r>
            <a:r>
              <a:rPr lang="zh-CN" altLang="en-US" sz="2000" b="1">
                <a:latin typeface="+mn-ea"/>
                <a:cs typeface="+mn-ea"/>
              </a:rPr>
              <a:t>硬件构成</a:t>
            </a:r>
            <a:endParaRPr lang="zh-CN" altLang="en-US" sz="2000" b="1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工控机：</a:t>
            </a:r>
            <a:r>
              <a:rPr lang="en-US" altLang="zh-CN" sz="1800">
                <a:latin typeface="+mn-ea"/>
                <a:cs typeface="+mn-ea"/>
              </a:rPr>
              <a:t>4</a:t>
            </a:r>
            <a:r>
              <a:rPr lang="zh-CN" altLang="en-US" sz="1800">
                <a:latin typeface="+mn-ea"/>
                <a:cs typeface="+mn-ea"/>
              </a:rPr>
              <a:t>个</a:t>
            </a:r>
            <a:r>
              <a:rPr lang="en-US" altLang="zh-CN" sz="1800">
                <a:latin typeface="+mn-ea"/>
                <a:cs typeface="+mn-ea"/>
              </a:rPr>
              <a:t>USB3.0</a:t>
            </a:r>
            <a:r>
              <a:rPr lang="zh-CN" altLang="en-US" sz="1800">
                <a:latin typeface="+mn-ea"/>
                <a:cs typeface="+mn-ea"/>
              </a:rPr>
              <a:t>接口，</a:t>
            </a:r>
            <a:r>
              <a:rPr lang="en-US" altLang="zh-CN" sz="1800">
                <a:latin typeface="+mn-ea"/>
                <a:cs typeface="+mn-ea"/>
              </a:rPr>
              <a:t>4</a:t>
            </a:r>
            <a:r>
              <a:rPr lang="zh-CN" altLang="en-US" sz="1800">
                <a:latin typeface="+mn-ea"/>
                <a:cs typeface="+mn-ea"/>
              </a:rPr>
              <a:t>个</a:t>
            </a:r>
            <a:r>
              <a:rPr lang="en-US" altLang="zh-CN" sz="1800">
                <a:latin typeface="+mn-ea"/>
                <a:cs typeface="+mn-ea"/>
              </a:rPr>
              <a:t>USB2.0</a:t>
            </a:r>
            <a:r>
              <a:rPr lang="zh-CN" altLang="en-US" sz="1800">
                <a:latin typeface="+mn-ea"/>
                <a:cs typeface="+mn-ea"/>
              </a:rPr>
              <a:t>接口，</a:t>
            </a:r>
            <a:r>
              <a:rPr lang="en-US" altLang="zh-CN" sz="1800">
                <a:latin typeface="+mn-ea"/>
                <a:cs typeface="+mn-ea"/>
              </a:rPr>
              <a:t>6</a:t>
            </a:r>
            <a:r>
              <a:rPr lang="zh-CN" altLang="en-US" sz="1800">
                <a:latin typeface="+mn-ea"/>
                <a:cs typeface="+mn-ea"/>
              </a:rPr>
              <a:t>个网口，</a:t>
            </a:r>
            <a:r>
              <a:rPr lang="en-US" altLang="zh-CN" sz="1800">
                <a:latin typeface="+mn-ea"/>
                <a:cs typeface="+mn-ea"/>
              </a:rPr>
              <a:t>2</a:t>
            </a:r>
            <a:r>
              <a:rPr lang="zh-CN" altLang="en-US" sz="1800">
                <a:latin typeface="+mn-ea"/>
                <a:cs typeface="+mn-ea"/>
              </a:rPr>
              <a:t>个串口，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个</a:t>
            </a:r>
            <a:r>
              <a:rPr lang="en-US" altLang="zh-CN" sz="1800">
                <a:latin typeface="+mn-ea"/>
                <a:cs typeface="+mn-ea"/>
              </a:rPr>
              <a:t>HDMI</a:t>
            </a:r>
            <a:r>
              <a:rPr lang="zh-CN" altLang="en-US" sz="1800">
                <a:latin typeface="+mn-ea"/>
                <a:cs typeface="+mn-ea"/>
              </a:rPr>
              <a:t>接口，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个工控机电源线接口（含电源线）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工业相机：</a:t>
            </a:r>
            <a:r>
              <a:rPr lang="en-US" altLang="zh-CN" sz="1800">
                <a:latin typeface="+mn-ea"/>
                <a:cs typeface="+mn-ea"/>
              </a:rPr>
              <a:t>2</a:t>
            </a:r>
            <a:r>
              <a:rPr lang="zh-CN" altLang="en-US" sz="1800">
                <a:latin typeface="+mn-ea"/>
                <a:cs typeface="+mn-ea"/>
              </a:rPr>
              <a:t>个</a:t>
            </a:r>
            <a:r>
              <a:rPr lang="en-US" altLang="zh-CN" sz="1800">
                <a:latin typeface="+mn-ea"/>
                <a:cs typeface="+mn-ea"/>
              </a:rPr>
              <a:t>1200</a:t>
            </a:r>
            <a:r>
              <a:rPr lang="zh-CN" altLang="en-US" sz="1800">
                <a:latin typeface="+mn-ea"/>
                <a:cs typeface="+mn-ea"/>
              </a:rPr>
              <a:t>万像素相机（含</a:t>
            </a:r>
            <a:r>
              <a:rPr lang="en-US" altLang="zh-CN" sz="1800">
                <a:latin typeface="+mn-ea"/>
                <a:cs typeface="+mn-ea"/>
              </a:rPr>
              <a:t>IO</a:t>
            </a:r>
            <a:r>
              <a:rPr lang="zh-CN" altLang="en-US" sz="1800">
                <a:latin typeface="+mn-ea"/>
                <a:cs typeface="+mn-ea"/>
              </a:rPr>
              <a:t>线与网线）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镜头：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个</a:t>
            </a:r>
            <a:r>
              <a:rPr lang="en-US" altLang="zh-CN" sz="1800">
                <a:latin typeface="+mn-ea"/>
                <a:cs typeface="+mn-ea"/>
              </a:rPr>
              <a:t>12mm</a:t>
            </a:r>
            <a:r>
              <a:rPr lang="zh-CN" altLang="en-US" sz="1800">
                <a:latin typeface="+mn-ea"/>
                <a:cs typeface="+mn-ea"/>
              </a:rPr>
              <a:t>镜头，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个</a:t>
            </a:r>
            <a:r>
              <a:rPr lang="en-US" altLang="zh-CN" sz="1800">
                <a:latin typeface="+mn-ea"/>
                <a:cs typeface="+mn-ea"/>
              </a:rPr>
              <a:t>16mm</a:t>
            </a:r>
            <a:r>
              <a:rPr lang="zh-CN" altLang="en-US" sz="1800">
                <a:latin typeface="+mn-ea"/>
                <a:cs typeface="+mn-ea"/>
              </a:rPr>
              <a:t>镜头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光源：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个开孔面光，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个背光（含光源延长线）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光源控制器：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个</a:t>
            </a:r>
            <a:r>
              <a:rPr lang="en-US" altLang="zh-CN" sz="1800">
                <a:latin typeface="+mn-ea"/>
                <a:cs typeface="+mn-ea"/>
              </a:rPr>
              <a:t>4</a:t>
            </a:r>
            <a:r>
              <a:rPr lang="zh-CN" altLang="en-US" sz="1800">
                <a:latin typeface="+mn-ea"/>
                <a:cs typeface="+mn-ea"/>
              </a:rPr>
              <a:t>通道光源控制器（含电源线）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读码器：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个读码器（含数据线与电源线）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显示器：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个显示器（含电源线与</a:t>
            </a:r>
            <a:r>
              <a:rPr lang="en-US" altLang="zh-CN" sz="1800">
                <a:latin typeface="+mn-ea"/>
                <a:cs typeface="+mn-ea"/>
              </a:rPr>
              <a:t>HDMI</a:t>
            </a:r>
            <a:r>
              <a:rPr lang="zh-CN" altLang="en-US" sz="1800">
                <a:latin typeface="+mn-ea"/>
                <a:cs typeface="+mn-ea"/>
              </a:rPr>
              <a:t>数据线）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键鼠：</a:t>
            </a:r>
            <a:r>
              <a:rPr lang="en-US" altLang="zh-CN" sz="1800">
                <a:latin typeface="+mn-ea"/>
                <a:cs typeface="+mn-ea"/>
              </a:rPr>
              <a:t>1</a:t>
            </a:r>
            <a:r>
              <a:rPr lang="zh-CN" altLang="en-US" sz="1800">
                <a:latin typeface="+mn-ea"/>
                <a:cs typeface="+mn-ea"/>
              </a:rPr>
              <a:t>套键鼠</a:t>
            </a:r>
            <a:endParaRPr lang="zh-CN" altLang="en-US" sz="1800">
              <a:latin typeface="+mn-ea"/>
              <a:cs typeface="+mn-ea"/>
            </a:endParaRPr>
          </a:p>
          <a:p>
            <a:endParaRPr lang="zh-CN" altLang="en-US" sz="1800">
              <a:latin typeface="+mn-ea"/>
              <a:cs typeface="+mn-ea"/>
            </a:endParaRPr>
          </a:p>
        </p:txBody>
      </p:sp>
      <p:sp>
        <p:nvSpPr>
          <p:cNvPr id="18" name="标题 17"/>
          <p:cNvSpPr>
            <a:spLocks noGrp="1"/>
          </p:cNvSpPr>
          <p:nvPr/>
        </p:nvSpPr>
        <p:spPr>
          <a:xfrm>
            <a:off x="360000" y="360000"/>
            <a:ext cx="54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>
                <a:latin typeface="+mj-ea"/>
                <a:cs typeface="+mj-ea"/>
                <a:sym typeface="+mn-ea"/>
              </a:rPr>
              <a:t>二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视觉硬件介绍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080135"/>
            <a:ext cx="10993755" cy="509714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2000" b="1">
                <a:solidFill>
                  <a:schemeClr val="tx1"/>
                </a:solidFill>
              </a:rPr>
              <a:t>4</a:t>
            </a:r>
            <a:r>
              <a:rPr lang="zh-CN" altLang="en-US" sz="2000" b="1">
                <a:solidFill>
                  <a:schemeClr val="tx1"/>
                </a:solidFill>
              </a:rPr>
              <a:t>.为什么定位偏差过大？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olidFill>
                  <a:schemeClr val="tx1"/>
                </a:solidFill>
              </a:rPr>
              <a:t>确保模板匹配正确。</a:t>
            </a:r>
            <a:endParaRPr lang="zh-CN" altLang="en-US" sz="140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olidFill>
                  <a:schemeClr val="tx1"/>
                </a:solidFill>
              </a:rPr>
              <a:t>确保在产品示教位设置途中，没有移动过产品。</a:t>
            </a:r>
            <a:endParaRPr lang="zh-CN" altLang="en-US" sz="140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olidFill>
                  <a:schemeClr val="tx1"/>
                </a:solidFill>
              </a:rPr>
              <a:t>确保在</a:t>
            </a:r>
            <a:r>
              <a:rPr lang="en-US" altLang="zh-CN" sz="1400">
                <a:solidFill>
                  <a:schemeClr val="tx1"/>
                </a:solidFill>
              </a:rPr>
              <a:t>tray</a:t>
            </a:r>
            <a:r>
              <a:rPr lang="zh-CN" altLang="en-US" sz="1400">
                <a:solidFill>
                  <a:schemeClr val="tx1"/>
                </a:solidFill>
              </a:rPr>
              <a:t>盘示教位设置途中，没有移动过</a:t>
            </a:r>
            <a:r>
              <a:rPr lang="en-US" altLang="zh-CN" sz="1400">
                <a:solidFill>
                  <a:schemeClr val="tx1"/>
                </a:solidFill>
              </a:rPr>
              <a:t>tray</a:t>
            </a:r>
            <a:r>
              <a:rPr lang="zh-CN" altLang="en-US" sz="1400">
                <a:solidFill>
                  <a:schemeClr val="tx1"/>
                </a:solidFill>
              </a:rPr>
              <a:t>盘。</a:t>
            </a:r>
            <a:endParaRPr lang="zh-CN" altLang="en-US" sz="140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确保没有因撞机等原因导致旋转轴发生变化；确保没重新设置过各个轴的零点。</a:t>
            </a:r>
            <a:endParaRPr lang="zh-CN" altLang="en-US" sz="1400"/>
          </a:p>
          <a:p>
            <a:pPr marL="0" indent="0">
              <a:buFont typeface="+mj-ea"/>
              <a:buNone/>
            </a:pPr>
            <a:r>
              <a:rPr lang="en-US" altLang="zh-CN" sz="2000" b="1"/>
              <a:t>5.</a:t>
            </a:r>
            <a:r>
              <a:rPr lang="zh-CN" altLang="en-US" sz="2000" b="1"/>
              <a:t>什么情况下需要对相机进行重新标定？</a:t>
            </a:r>
            <a:endParaRPr lang="zh-CN" altLang="en-US" sz="2000" b="1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当移动相机位置后需要重新标定。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当因撞机等原因导致旋转轴发生变化时需要重新标定。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当有某个或多个轴的零点重新设置后需要重新标定。</a:t>
            </a:r>
            <a:endParaRPr lang="zh-CN" altLang="en-US" sz="1400"/>
          </a:p>
          <a:p>
            <a:pPr marL="0" indent="0">
              <a:buFont typeface="+mj-ea"/>
              <a:buNone/>
            </a:pPr>
            <a:r>
              <a:rPr lang="en-US" altLang="zh-CN" sz="2000" b="1"/>
              <a:t>6.</a:t>
            </a:r>
            <a:r>
              <a:rPr lang="zh-CN" altLang="en-US" sz="2000" b="1"/>
              <a:t>什么情况下需要对产品的示教位和</a:t>
            </a:r>
            <a:r>
              <a:rPr lang="en-US" altLang="zh-CN" sz="2000" b="1"/>
              <a:t>tray</a:t>
            </a:r>
            <a:r>
              <a:rPr lang="zh-CN" altLang="en-US" sz="2000" b="1"/>
              <a:t>盘的示教位进行重新设置？</a:t>
            </a:r>
            <a:endParaRPr lang="zh-CN" altLang="en-US" sz="2000" b="1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/>
              <a:t>当首次切换新的产品或者</a:t>
            </a:r>
            <a:r>
              <a:rPr lang="en-US" altLang="zh-CN" sz="1400"/>
              <a:t>tray</a:t>
            </a:r>
            <a:r>
              <a:rPr lang="zh-CN" altLang="en-US" sz="1400"/>
              <a:t>盘时需要对产品的示教位和</a:t>
            </a:r>
            <a:r>
              <a:rPr lang="en-US" altLang="zh-CN" sz="1400"/>
              <a:t>tray</a:t>
            </a:r>
            <a:r>
              <a:rPr lang="zh-CN" altLang="en-US" sz="1400"/>
              <a:t>盘的示教位同时进行重新设置，并保存数据。</a:t>
            </a:r>
            <a:endParaRPr lang="zh-CN" altLang="en-US" sz="14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当相机重新标定后，需对产品的示教位和</a:t>
            </a:r>
            <a:r>
              <a:rPr lang="en-US" altLang="zh-CN" sz="1400">
                <a:sym typeface="+mn-ea"/>
              </a:rPr>
              <a:t>tray</a:t>
            </a:r>
            <a:r>
              <a:rPr lang="zh-CN" altLang="en-US" sz="1400">
                <a:sym typeface="+mn-ea"/>
              </a:rPr>
              <a:t>盘的示教位进行重新设置。</a:t>
            </a:r>
            <a:endParaRPr lang="zh-CN" altLang="en-US" sz="1400">
              <a:sym typeface="+mn-ea"/>
            </a:endParaRPr>
          </a:p>
          <a:p>
            <a:pPr marL="0" indent="0">
              <a:buFont typeface="+mj-ea"/>
              <a:buNone/>
            </a:pPr>
            <a:r>
              <a:rPr lang="en-US" altLang="zh-CN" sz="1200">
                <a:sym typeface="+mn-ea"/>
              </a:rPr>
              <a:t>          </a:t>
            </a:r>
            <a:r>
              <a:rPr lang="zh-CN" altLang="en-US" sz="1200">
                <a:sym typeface="+mn-ea"/>
              </a:rPr>
              <a:t>注意：当相机重新标定后，所有种类产品和</a:t>
            </a:r>
            <a:r>
              <a:rPr lang="en-US" altLang="zh-CN" sz="1200">
                <a:sym typeface="+mn-ea"/>
              </a:rPr>
              <a:t>tray</a:t>
            </a:r>
            <a:r>
              <a:rPr lang="zh-CN" altLang="en-US" sz="1200">
                <a:sym typeface="+mn-ea"/>
              </a:rPr>
              <a:t>盘的示教位都需要进行重新设置，因此应该竭力避免撞机以及重新设置各个轴的零点。</a:t>
            </a:r>
            <a:endParaRPr lang="en-US" altLang="zh-CN" sz="1200"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90"/>
          </a:xfrm>
        </p:spPr>
        <p:txBody>
          <a:bodyPr>
            <a:normAutofit fontScale="90000"/>
          </a:bodyPr>
          <a:p>
            <a:r>
              <a:rPr lang="zh-CN" altLang="en-US">
                <a:latin typeface="+mj-ea"/>
                <a:cs typeface="+mj-ea"/>
              </a:rPr>
              <a:t>五</a:t>
            </a:r>
            <a:r>
              <a:rPr lang="en-US" altLang="zh-CN">
                <a:latin typeface="+mj-ea"/>
                <a:cs typeface="+mj-ea"/>
              </a:rPr>
              <a:t>  </a:t>
            </a:r>
            <a:r>
              <a:rPr lang="zh-CN" altLang="en-US">
                <a:latin typeface="+mj-ea"/>
                <a:cs typeface="+mj-ea"/>
              </a:rPr>
              <a:t>问题处理</a:t>
            </a:r>
            <a:endParaRPr lang="zh-CN" altLang="en-US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080135"/>
            <a:ext cx="10799445" cy="509714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 sz="2000" b="1">
                <a:solidFill>
                  <a:schemeClr val="tx1"/>
                </a:solidFill>
              </a:rPr>
              <a:t>7</a:t>
            </a:r>
            <a:r>
              <a:rPr lang="zh-CN" altLang="en-US" sz="2000" b="1">
                <a:solidFill>
                  <a:schemeClr val="tx1"/>
                </a:solidFill>
              </a:rPr>
              <a:t>.误删了软件或者软件的某个文件怎么办？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请定期对视觉软件备份，如果发生误删软件或文件的情况，用备份代替。</a:t>
            </a:r>
            <a:endParaRPr lang="zh-CN" altLang="en-US" sz="140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如果误删了文件，导致视觉软件不能运行，且没有备份。则需要先将本机的视觉软件里的</a:t>
            </a:r>
            <a:r>
              <a:rPr lang="en-US" altLang="zh-CN" sz="1400">
                <a:sym typeface="+mn-ea"/>
              </a:rPr>
              <a:t>bin</a:t>
            </a:r>
            <a:r>
              <a:rPr lang="zh-CN" altLang="en-US" sz="1400">
                <a:sym typeface="+mn-ea"/>
              </a:rPr>
              <a:t>目录下的</a:t>
            </a:r>
            <a:r>
              <a:rPr lang="en-US" altLang="zh-CN" sz="1400">
                <a:sym typeface="+mn-ea"/>
              </a:rPr>
              <a:t>Para</a:t>
            </a:r>
            <a:r>
              <a:rPr lang="zh-CN" altLang="en-US" sz="1400">
                <a:sym typeface="+mn-ea"/>
              </a:rPr>
              <a:t>文件夹备份，然后从其他机台拷贝视觉软件，再用本机刚备份的</a:t>
            </a:r>
            <a:r>
              <a:rPr lang="en-US" altLang="zh-CN" sz="1400">
                <a:sym typeface="+mn-ea"/>
              </a:rPr>
              <a:t>Para</a:t>
            </a:r>
            <a:r>
              <a:rPr lang="zh-CN" altLang="en-US" sz="1400">
                <a:sym typeface="+mn-ea"/>
              </a:rPr>
              <a:t>文件替换掉拷贝过来的软件里的相同文件。</a:t>
            </a:r>
            <a:endParaRPr lang="zh-CN" altLang="en-US" sz="140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如果误删了文件，且误删的文件是</a:t>
            </a:r>
            <a:r>
              <a:rPr lang="en-US" altLang="zh-CN" sz="1400">
                <a:sym typeface="+mn-ea"/>
              </a:rPr>
              <a:t>bin</a:t>
            </a:r>
            <a:r>
              <a:rPr lang="zh-CN" altLang="en-US" sz="1400">
                <a:sym typeface="+mn-ea"/>
              </a:rPr>
              <a:t>目录下的</a:t>
            </a:r>
            <a:r>
              <a:rPr lang="en-US" altLang="zh-CN" sz="1400">
                <a:sym typeface="+mn-ea"/>
              </a:rPr>
              <a:t>Para</a:t>
            </a:r>
            <a:r>
              <a:rPr lang="zh-CN" altLang="en-US" sz="1400">
                <a:sym typeface="+mn-ea"/>
              </a:rPr>
              <a:t>文件夹里的文件，且没有备份。需明确误删的是哪些文件，再进行后续处理。</a:t>
            </a:r>
            <a:endParaRPr lang="zh-CN" altLang="en-US" sz="140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如果误删了整个视觉软件，且没有备份。则需从其他机台拷贝视觉软件，再对相机进行重新标定，对产品和</a:t>
            </a:r>
            <a:r>
              <a:rPr lang="en-US" altLang="zh-CN" sz="1400">
                <a:sym typeface="+mn-ea"/>
              </a:rPr>
              <a:t>tray</a:t>
            </a:r>
            <a:r>
              <a:rPr lang="zh-CN" altLang="en-US" sz="1400">
                <a:sym typeface="+mn-ea"/>
              </a:rPr>
              <a:t>盘的示教位进行重新设置。</a:t>
            </a:r>
            <a:endParaRPr lang="zh-CN" altLang="en-US" sz="1400">
              <a:sym typeface="+mn-ea"/>
            </a:endParaRPr>
          </a:p>
          <a:p>
            <a:pPr marL="0" indent="0">
              <a:buFont typeface="+mj-ea"/>
              <a:buNone/>
            </a:pPr>
            <a:r>
              <a:rPr lang="en-US" altLang="zh-CN" sz="2000" b="1">
                <a:sym typeface="+mn-ea"/>
              </a:rPr>
              <a:t>8.</a:t>
            </a:r>
            <a:r>
              <a:rPr lang="zh-CN" altLang="en-US" sz="2000" b="1">
                <a:sym typeface="+mn-ea"/>
              </a:rPr>
              <a:t>如何排查是硬件还是软件的问题？</a:t>
            </a:r>
            <a:endParaRPr lang="zh-CN" altLang="en-US" sz="2000" b="1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所有机台用的软件完全一致，如果某个问题只在某一台机器上出现，则考虑是否是硬件故障。可以与正常的机台调换相关的硬件，根据对比结果看是否是硬件原因。</a:t>
            </a:r>
            <a:endParaRPr lang="zh-CN" altLang="en-US" sz="1400">
              <a:sym typeface="+mn-ea"/>
            </a:endParaRPr>
          </a:p>
          <a:p>
            <a:pPr marL="0" indent="0">
              <a:buFont typeface="+mj-ea"/>
              <a:buNone/>
            </a:pPr>
            <a:r>
              <a:rPr lang="en-US" altLang="zh-CN" sz="2000" b="1">
                <a:sym typeface="+mn-ea"/>
              </a:rPr>
              <a:t>9.</a:t>
            </a:r>
            <a:r>
              <a:rPr lang="zh-CN" altLang="en-US" sz="2000" b="1">
                <a:sym typeface="+mn-ea"/>
              </a:rPr>
              <a:t>如何避免撞机？</a:t>
            </a:r>
            <a:endParaRPr lang="zh-CN" altLang="en-US" sz="2000" b="1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传送带平面和</a:t>
            </a:r>
            <a:r>
              <a:rPr lang="en-US" altLang="zh-CN" sz="1400">
                <a:sym typeface="+mn-ea"/>
              </a:rPr>
              <a:t>tray</a:t>
            </a:r>
            <a:r>
              <a:rPr lang="zh-CN" altLang="en-US" sz="1400">
                <a:sym typeface="+mn-ea"/>
              </a:rPr>
              <a:t>盘放置平面不在一个平面上，手动移动</a:t>
            </a:r>
            <a:r>
              <a:rPr lang="en-US" altLang="zh-CN" sz="1400">
                <a:sym typeface="+mn-ea"/>
              </a:rPr>
              <a:t>x</a:t>
            </a:r>
            <a:r>
              <a:rPr lang="zh-CN" altLang="en-US" sz="1400">
                <a:sym typeface="+mn-ea"/>
              </a:rPr>
              <a:t>轴时，记得先将</a:t>
            </a:r>
            <a:r>
              <a:rPr lang="en-US" altLang="zh-CN" sz="1400">
                <a:sym typeface="+mn-ea"/>
              </a:rPr>
              <a:t>z</a:t>
            </a:r>
            <a:r>
              <a:rPr lang="zh-CN" altLang="en-US" sz="1400">
                <a:sym typeface="+mn-ea"/>
              </a:rPr>
              <a:t>轴抬起。</a:t>
            </a:r>
            <a:endParaRPr lang="zh-CN" altLang="en-US" sz="140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在自动标定时，确保选取的标定起始点不会导致撞机。</a:t>
            </a:r>
            <a:endParaRPr lang="zh-CN" altLang="en-US" sz="140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手动移动某个轴时，轴的移动速度不要设置过快，随时准备按急停键。</a:t>
            </a:r>
            <a:endParaRPr lang="zh-CN" altLang="en-US" sz="140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>
                <a:sym typeface="+mn-ea"/>
              </a:rPr>
              <a:t>最终以电控规范为准</a:t>
            </a:r>
            <a:endParaRPr lang="zh-CN" altLang="en-US" sz="1400"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90"/>
          </a:xfrm>
        </p:spPr>
        <p:txBody>
          <a:bodyPr>
            <a:normAutofit fontScale="90000"/>
          </a:bodyPr>
          <a:p>
            <a:r>
              <a:rPr lang="zh-CN" altLang="en-US">
                <a:latin typeface="+mj-ea"/>
                <a:cs typeface="+mj-ea"/>
              </a:rPr>
              <a:t>五</a:t>
            </a:r>
            <a:r>
              <a:rPr lang="en-US" altLang="zh-CN">
                <a:latin typeface="+mj-ea"/>
                <a:cs typeface="+mj-ea"/>
              </a:rPr>
              <a:t>  </a:t>
            </a:r>
            <a:r>
              <a:rPr lang="zh-CN" altLang="en-US">
                <a:latin typeface="+mj-ea"/>
                <a:cs typeface="+mj-ea"/>
              </a:rPr>
              <a:t>问题处理</a:t>
            </a:r>
            <a:endParaRPr lang="zh-CN" altLang="en-US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080135"/>
            <a:ext cx="10475595" cy="5119370"/>
          </a:xfrm>
        </p:spPr>
        <p:txBody>
          <a:bodyPr>
            <a:normAutofit/>
          </a:bodyPr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000" b="1">
                <a:latin typeface="+mn-ea"/>
                <a:cs typeface="+mn-ea"/>
              </a:rPr>
              <a:t>2.</a:t>
            </a:r>
            <a:r>
              <a:rPr lang="zh-CN" altLang="en-US" sz="2000" b="1">
                <a:latin typeface="+mn-ea"/>
                <a:cs typeface="+mn-ea"/>
              </a:rPr>
              <a:t>硬件连接</a:t>
            </a:r>
            <a:endParaRPr lang="zh-CN" altLang="en-US" sz="2000" b="1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工控机：</a:t>
            </a:r>
            <a:r>
              <a:rPr lang="zh-CN" sz="1800">
                <a:latin typeface="+mn-ea"/>
                <a:cs typeface="+mn-ea"/>
              </a:rPr>
              <a:t>工控机是视觉系统的控制中心，视觉相关软件都安装并运行在工控机上。</a:t>
            </a:r>
            <a:endParaRPr lang="zh-CN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工业相机：</a:t>
            </a:r>
            <a:r>
              <a:rPr lang="en-US" sz="1800">
                <a:latin typeface="+mn-ea"/>
                <a:cs typeface="+mn-ea"/>
              </a:rPr>
              <a:t>IO</a:t>
            </a:r>
            <a:r>
              <a:rPr lang="zh-CN" altLang="en-US" sz="1800">
                <a:latin typeface="+mn-ea"/>
                <a:cs typeface="+mn-ea"/>
              </a:rPr>
              <a:t>线一端与相机相连，另一端与适配器相连，适配器再连接到电源插座，负责为相机供电。</a:t>
            </a:r>
            <a:r>
              <a:rPr lang="en-US" altLang="zh-CN" sz="1800">
                <a:latin typeface="+mn-ea"/>
                <a:cs typeface="+mn-ea"/>
              </a:rPr>
              <a:t> </a:t>
            </a:r>
            <a:endParaRPr lang="en-US" altLang="zh-CN" sz="1800">
              <a:latin typeface="+mn-ea"/>
              <a:cs typeface="+mn-ea"/>
            </a:endParaRPr>
          </a:p>
          <a:p>
            <a:pPr marL="0" lvl="0" indent="0" fontAlgn="auto">
              <a:lnSpc>
                <a:spcPct val="100000"/>
              </a:lnSpc>
              <a:buNone/>
            </a:pPr>
            <a:r>
              <a:rPr lang="en-US" altLang="zh-CN" sz="1800">
                <a:solidFill>
                  <a:schemeClr val="tx1"/>
                </a:solidFill>
                <a:latin typeface="+mn-ea"/>
                <a:cs typeface="+mn-ea"/>
              </a:rPr>
              <a:t>	</a:t>
            </a:r>
            <a:r>
              <a:rPr lang="zh-CN" altLang="en-US" sz="1800">
                <a:solidFill>
                  <a:schemeClr val="tx1"/>
                </a:solidFill>
                <a:latin typeface="+mn-ea"/>
                <a:cs typeface="+mn-ea"/>
              </a:rPr>
              <a:t>网线一端连接相机，另一端连接到工控机网口，负责相机与工控机通讯。</a:t>
            </a:r>
            <a:r>
              <a:rPr lang="en-US" sz="1800">
                <a:solidFill>
                  <a:schemeClr val="tx1"/>
                </a:solidFill>
                <a:latin typeface="+mn-ea"/>
                <a:cs typeface="+mn-ea"/>
              </a:rPr>
              <a:t>	    </a:t>
            </a:r>
            <a:endParaRPr lang="en-US" sz="1800">
              <a:solidFill>
                <a:schemeClr val="tx1"/>
              </a:solidFill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镜头：镜头与相机相连，通过调节镜头的光圈，可以改变视野的亮暗。</a:t>
            </a:r>
            <a:r>
              <a:rPr lang="zh-CN" altLang="en-US" sz="18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通过调节相机的焦距，可以调整成</a:t>
            </a:r>
            <a:r>
              <a:rPr lang="en-US" altLang="zh-CN" sz="18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	</a:t>
            </a:r>
            <a:r>
              <a:rPr lang="zh-CN" altLang="en-US" sz="18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像的清晰程度。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光源：</a:t>
            </a:r>
            <a:r>
              <a:rPr lang="zh-CN" sz="1800">
                <a:latin typeface="+mn-ea"/>
                <a:cs typeface="+mn-ea"/>
              </a:rPr>
              <a:t>通过光源延长线连接到光源控制器，为视觉系统提供稳定的照明，排除环境光的干扰。</a:t>
            </a:r>
            <a:endParaRPr lang="zh-CN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光源控制器：通过光源延长线与光源相连，控制光源的发光强度。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读码器：</a:t>
            </a:r>
            <a:r>
              <a:rPr lang="zh-CN" sz="1800">
                <a:latin typeface="+mn-ea"/>
                <a:cs typeface="+mn-ea"/>
              </a:rPr>
              <a:t>通过串口数据线与工控机相连，负责读码数据的传输。</a:t>
            </a:r>
            <a:endParaRPr lang="zh-CN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显示器：</a:t>
            </a:r>
            <a:r>
              <a:rPr lang="zh-CN" sz="1800">
                <a:latin typeface="+mn-ea"/>
                <a:cs typeface="+mn-ea"/>
              </a:rPr>
              <a:t>通过</a:t>
            </a:r>
            <a:r>
              <a:rPr lang="en-US" altLang="zh-CN" sz="1800">
                <a:latin typeface="+mn-ea"/>
                <a:cs typeface="+mn-ea"/>
              </a:rPr>
              <a:t>HDMI</a:t>
            </a:r>
            <a:r>
              <a:rPr lang="zh-CN" altLang="en-US" sz="1800">
                <a:latin typeface="+mn-ea"/>
                <a:cs typeface="+mn-ea"/>
              </a:rPr>
              <a:t>数据线连接到工控机。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1800">
                <a:latin typeface="+mn-ea"/>
                <a:cs typeface="+mn-ea"/>
              </a:rPr>
              <a:t>键鼠：</a:t>
            </a:r>
            <a:r>
              <a:rPr lang="zh-CN" sz="1800">
                <a:latin typeface="+mn-ea"/>
                <a:cs typeface="+mn-ea"/>
              </a:rPr>
              <a:t>通过延长线连接到工控机。</a:t>
            </a:r>
            <a:endParaRPr lang="zh-CN" sz="1800">
              <a:latin typeface="+mn-ea"/>
              <a:cs typeface="+mn-ea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二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视觉硬件介绍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045" y="1146810"/>
            <a:ext cx="10993755" cy="5030470"/>
          </a:xfrm>
        </p:spPr>
        <p:txBody>
          <a:bodyPr>
            <a:normAutofit/>
          </a:bodyPr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000" b="1">
                <a:latin typeface="+mn-ea"/>
                <a:cs typeface="+mn-ea"/>
              </a:rPr>
              <a:t>1.</a:t>
            </a:r>
            <a:r>
              <a:rPr lang="zh-CN" altLang="en-US" sz="2000" b="1">
                <a:latin typeface="+mn-ea"/>
                <a:cs typeface="+mn-ea"/>
              </a:rPr>
              <a:t>软件构成</a:t>
            </a:r>
            <a:endParaRPr lang="zh-CN" altLang="en-US" sz="2000" b="1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1800">
                <a:latin typeface="+mn-ea"/>
                <a:cs typeface="+mn-ea"/>
              </a:rPr>
              <a:t>MVS</a:t>
            </a:r>
            <a:r>
              <a:rPr lang="zh-CN" altLang="en-US" sz="1800">
                <a:latin typeface="+mn-ea"/>
                <a:cs typeface="+mn-ea"/>
              </a:rPr>
              <a:t>软件：通过此软件可对相机的曝光，触发方式等参数进行调节。</a:t>
            </a:r>
            <a:endParaRPr lang="zh-CN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1800">
                <a:latin typeface="+mn-ea"/>
                <a:cs typeface="+mn-ea"/>
              </a:rPr>
              <a:t>VisionMaster</a:t>
            </a:r>
            <a:r>
              <a:rPr lang="zh-CN" altLang="en-US" sz="1800">
                <a:latin typeface="+mn-ea"/>
                <a:cs typeface="+mn-ea"/>
              </a:rPr>
              <a:t>软件：海康威视视觉处理软件。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1800">
                <a:latin typeface="+mn-ea"/>
                <a:cs typeface="+mn-ea"/>
              </a:rPr>
              <a:t>Nset</a:t>
            </a:r>
            <a:r>
              <a:rPr lang="zh-CN" altLang="en-US" sz="1800">
                <a:latin typeface="+mn-ea"/>
                <a:cs typeface="+mn-ea"/>
              </a:rPr>
              <a:t>软件：读码器配套软件，可对读码器相关参数进行设置。</a:t>
            </a:r>
            <a:endParaRPr lang="zh-CN" altLang="en-US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1800">
                <a:latin typeface="+mn-ea"/>
                <a:cs typeface="+mn-ea"/>
              </a:rPr>
              <a:t>VS2019</a:t>
            </a:r>
            <a:r>
              <a:rPr lang="zh-CN" altLang="en-US" sz="1800">
                <a:latin typeface="+mn-ea"/>
                <a:cs typeface="+mn-ea"/>
              </a:rPr>
              <a:t>软件</a:t>
            </a:r>
            <a:r>
              <a:rPr lang="en-US" altLang="zh-CN" sz="1800">
                <a:latin typeface="+mn-ea"/>
                <a:cs typeface="+mn-ea"/>
              </a:rPr>
              <a:t>:</a:t>
            </a:r>
            <a:r>
              <a:rPr lang="zh-CN" altLang="en-US" sz="1800">
                <a:latin typeface="+mn-ea"/>
                <a:cs typeface="+mn-ea"/>
              </a:rPr>
              <a:t>软件开发平台。</a:t>
            </a:r>
            <a:endParaRPr lang="en-US" altLang="zh-CN" sz="1800">
              <a:latin typeface="+mn-ea"/>
              <a:cs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1800">
                <a:latin typeface="+mn-ea"/>
                <a:cs typeface="+mn-ea"/>
                <a:sym typeface="+mn-ea"/>
              </a:rPr>
              <a:t>UnLoader</a:t>
            </a:r>
            <a:r>
              <a:rPr lang="zh-CN" altLang="en-US" sz="1800">
                <a:latin typeface="+mn-ea"/>
                <a:cs typeface="+mn-ea"/>
              </a:rPr>
              <a:t>视觉系统软件：</a:t>
            </a:r>
            <a:r>
              <a:rPr lang="en-US" altLang="zh-CN" sz="1800">
                <a:latin typeface="+mn-ea"/>
                <a:cs typeface="+mn-ea"/>
              </a:rPr>
              <a:t>UnLoader</a:t>
            </a:r>
            <a:r>
              <a:rPr lang="zh-CN" altLang="en-US" sz="1800">
                <a:latin typeface="+mn-ea"/>
                <a:cs typeface="+mn-ea"/>
              </a:rPr>
              <a:t>设备视觉系统运行控制软件。</a:t>
            </a:r>
            <a:endParaRPr lang="en-US" altLang="zh-CN" sz="1800">
              <a:latin typeface="+mn-ea"/>
              <a:cs typeface="+mn-ea"/>
            </a:endParaRPr>
          </a:p>
          <a:p>
            <a:endParaRPr lang="en-US" altLang="zh-CN" sz="1800">
              <a:latin typeface="+mn-ea"/>
              <a:cs typeface="+mn-ea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768090" cy="43516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2000" b="1"/>
              <a:t>2.</a:t>
            </a:r>
            <a:r>
              <a:rPr lang="en-US" altLang="zh-CN" sz="2000" b="1">
                <a:sym typeface="+mn-ea"/>
              </a:rPr>
              <a:t>UnLoader</a:t>
            </a:r>
            <a:r>
              <a:rPr lang="zh-CN" altLang="en-US" sz="2000" b="1">
                <a:sym typeface="+mn-ea"/>
              </a:rPr>
              <a:t>视觉系统软件介绍（主界面</a:t>
            </a:r>
            <a:r>
              <a:rPr lang="zh-CN" altLang="en-US" sz="1400" b="1">
                <a:sym typeface="+mn-ea"/>
              </a:rPr>
              <a:t>）</a:t>
            </a:r>
            <a:endParaRPr lang="zh-CN" altLang="en-US" sz="1400" b="1">
              <a:sym typeface="+mn-ea"/>
            </a:endParaRPr>
          </a:p>
          <a:p>
            <a:pPr marL="0" indent="0">
              <a:buNone/>
            </a:pPr>
            <a:r>
              <a:rPr lang="en-US" altLang="zh-CN" sz="1400" b="1">
                <a:sym typeface="+mn-ea"/>
              </a:rPr>
              <a:t>	</a:t>
            </a:r>
            <a:endParaRPr lang="zh-CN" altLang="en-US" sz="1400" b="1">
              <a:sym typeface="+mn-ea"/>
            </a:endParaRPr>
          </a:p>
          <a:p>
            <a:r>
              <a:rPr lang="zh-CN" altLang="en-US" sz="1400"/>
              <a:t>系统主界面主要分为三个部分，从上到下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依次为工具栏，图像显示栏，信息显示栏。</a:t>
            </a:r>
            <a:endParaRPr lang="zh-CN" altLang="en-US" sz="1400"/>
          </a:p>
        </p:txBody>
      </p:sp>
      <p:pic>
        <p:nvPicPr>
          <p:cNvPr id="7" name="图片 6" descr="屏幕截图(10)"/>
          <p:cNvPicPr>
            <a:picLocks noChangeAspect="1"/>
          </p:cNvPicPr>
          <p:nvPr/>
        </p:nvPicPr>
        <p:blipFill>
          <a:blip r:embed="rId1"/>
          <a:srcRect t="2222" r="27753"/>
          <a:stretch>
            <a:fillRect/>
          </a:stretch>
        </p:blipFill>
        <p:spPr>
          <a:xfrm>
            <a:off x="4789170" y="2425065"/>
            <a:ext cx="6820535" cy="3752215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>
          <a:xfrm>
            <a:off x="5910580" y="1371600"/>
            <a:ext cx="914400" cy="611505"/>
          </a:xfrm>
          <a:prstGeom prst="wedgeRoundRectCallout">
            <a:avLst>
              <a:gd name="adj1" fmla="val 42083"/>
              <a:gd name="adj2" fmla="val 1471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相机</a:t>
            </a:r>
            <a:r>
              <a:rPr lang="en-US" altLang="zh-CN" sz="1000"/>
              <a:t>1</a:t>
            </a:r>
            <a:r>
              <a:rPr lang="zh-CN" altLang="en-US" sz="1000"/>
              <a:t>自动标定</a:t>
            </a:r>
            <a:endParaRPr lang="zh-CN" altLang="en-US" sz="1000"/>
          </a:p>
        </p:txBody>
      </p:sp>
      <p:sp>
        <p:nvSpPr>
          <p:cNvPr id="4" name="圆角矩形标注 3"/>
          <p:cNvSpPr/>
          <p:nvPr/>
        </p:nvSpPr>
        <p:spPr>
          <a:xfrm>
            <a:off x="7824470" y="1371600"/>
            <a:ext cx="914400" cy="611505"/>
          </a:xfrm>
          <a:prstGeom prst="wedgeRoundRectCallout">
            <a:avLst>
              <a:gd name="adj1" fmla="val -106805"/>
              <a:gd name="adj2" fmla="val 1390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相机</a:t>
            </a:r>
            <a:r>
              <a:rPr lang="en-US" altLang="zh-CN" sz="1000"/>
              <a:t>2</a:t>
            </a:r>
            <a:r>
              <a:rPr lang="zh-CN" altLang="en-US" sz="1000"/>
              <a:t>自动标定</a:t>
            </a:r>
            <a:endParaRPr lang="zh-CN" altLang="en-US" sz="1000"/>
          </a:p>
        </p:txBody>
      </p:sp>
      <p:sp>
        <p:nvSpPr>
          <p:cNvPr id="5" name="圆角矩形标注 4"/>
          <p:cNvSpPr/>
          <p:nvPr/>
        </p:nvSpPr>
        <p:spPr>
          <a:xfrm>
            <a:off x="6867525" y="1371600"/>
            <a:ext cx="914400" cy="611505"/>
          </a:xfrm>
          <a:prstGeom prst="wedgeRoundRectCallout">
            <a:avLst>
              <a:gd name="adj1" fmla="val -34513"/>
              <a:gd name="adj2" fmla="val 1469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相机</a:t>
            </a:r>
            <a:r>
              <a:rPr lang="en-US" altLang="zh-CN" sz="1000"/>
              <a:t>1</a:t>
            </a:r>
            <a:r>
              <a:rPr lang="zh-CN" altLang="en-US" sz="1000"/>
              <a:t>示教位设置</a:t>
            </a:r>
            <a:endParaRPr lang="zh-CN" altLang="en-US" sz="1000"/>
          </a:p>
        </p:txBody>
      </p:sp>
      <p:sp>
        <p:nvSpPr>
          <p:cNvPr id="6" name="圆角矩形标注 5"/>
          <p:cNvSpPr/>
          <p:nvPr/>
        </p:nvSpPr>
        <p:spPr>
          <a:xfrm>
            <a:off x="8781415" y="1371600"/>
            <a:ext cx="914400" cy="611505"/>
          </a:xfrm>
          <a:prstGeom prst="wedgeRoundRectCallout">
            <a:avLst>
              <a:gd name="adj1" fmla="val -189861"/>
              <a:gd name="adj2" fmla="val 139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相机</a:t>
            </a:r>
            <a:r>
              <a:rPr lang="en-US" altLang="zh-CN" sz="1000"/>
              <a:t>2</a:t>
            </a:r>
            <a:r>
              <a:rPr lang="zh-CN" altLang="en-US" sz="1000"/>
              <a:t>示教位设置</a:t>
            </a:r>
            <a:endParaRPr lang="zh-CN" altLang="en-US" sz="1000"/>
          </a:p>
        </p:txBody>
      </p:sp>
      <p:sp>
        <p:nvSpPr>
          <p:cNvPr id="11" name="圆角矩形标注 10"/>
          <p:cNvSpPr/>
          <p:nvPr/>
        </p:nvSpPr>
        <p:spPr>
          <a:xfrm>
            <a:off x="9738360" y="1371600"/>
            <a:ext cx="914400" cy="611505"/>
          </a:xfrm>
          <a:prstGeom prst="wedgeRoundRectCallout">
            <a:avLst>
              <a:gd name="adj1" fmla="val -263402"/>
              <a:gd name="adj2" fmla="val 1403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读码器设置</a:t>
            </a:r>
            <a:endParaRPr lang="zh-CN" sz="1000"/>
          </a:p>
        </p:txBody>
      </p:sp>
      <p:sp>
        <p:nvSpPr>
          <p:cNvPr id="12" name="圆角矩形标注 11"/>
          <p:cNvSpPr/>
          <p:nvPr/>
        </p:nvSpPr>
        <p:spPr>
          <a:xfrm>
            <a:off x="10695305" y="1371600"/>
            <a:ext cx="914400" cy="611505"/>
          </a:xfrm>
          <a:prstGeom prst="wedgeRoundRectCallout">
            <a:avLst>
              <a:gd name="adj1" fmla="val -343402"/>
              <a:gd name="adj2" fmla="val 1432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参数设置</a:t>
            </a:r>
            <a:endParaRPr lang="zh-CN" sz="1000"/>
          </a:p>
        </p:txBody>
      </p:sp>
      <p:sp>
        <p:nvSpPr>
          <p:cNvPr id="13" name="圆角矩形标注 12"/>
          <p:cNvSpPr/>
          <p:nvPr/>
        </p:nvSpPr>
        <p:spPr>
          <a:xfrm>
            <a:off x="4953635" y="1372235"/>
            <a:ext cx="914400" cy="611505"/>
          </a:xfrm>
          <a:prstGeom prst="wedgeRoundRectCallout">
            <a:avLst>
              <a:gd name="adj1" fmla="val 86180"/>
              <a:gd name="adj2" fmla="val 137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保存数据</a:t>
            </a:r>
            <a:endParaRPr lang="zh-CN" sz="1000"/>
          </a:p>
        </p:txBody>
      </p:sp>
      <p:sp>
        <p:nvSpPr>
          <p:cNvPr id="14" name="圆角矩形标注 13"/>
          <p:cNvSpPr/>
          <p:nvPr/>
        </p:nvSpPr>
        <p:spPr>
          <a:xfrm>
            <a:off x="3691890" y="4612640"/>
            <a:ext cx="914400" cy="611505"/>
          </a:xfrm>
          <a:prstGeom prst="wedgeRoundRectCallout">
            <a:avLst>
              <a:gd name="adj1" fmla="val 169236"/>
              <a:gd name="adj2" fmla="val -3683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用户登录</a:t>
            </a:r>
            <a:endParaRPr lang="zh-CN" sz="1000"/>
          </a:p>
        </p:txBody>
      </p:sp>
      <p:sp>
        <p:nvSpPr>
          <p:cNvPr id="15" name="圆角矩形标注 14"/>
          <p:cNvSpPr/>
          <p:nvPr/>
        </p:nvSpPr>
        <p:spPr>
          <a:xfrm>
            <a:off x="3691890" y="3268980"/>
            <a:ext cx="914400" cy="611505"/>
          </a:xfrm>
          <a:prstGeom prst="wedgeRoundRectCallout">
            <a:avLst>
              <a:gd name="adj1" fmla="val 104791"/>
              <a:gd name="adj2" fmla="val -146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相机</a:t>
            </a:r>
            <a:r>
              <a:rPr lang="en-US" altLang="zh-CN" sz="1000"/>
              <a:t>1</a:t>
            </a:r>
            <a:r>
              <a:rPr lang="zh-CN" sz="1000"/>
              <a:t>实时显示</a:t>
            </a:r>
            <a:endParaRPr lang="zh-CN" sz="1000"/>
          </a:p>
        </p:txBody>
      </p:sp>
      <p:sp>
        <p:nvSpPr>
          <p:cNvPr id="16" name="圆角矩形标注 15"/>
          <p:cNvSpPr/>
          <p:nvPr/>
        </p:nvSpPr>
        <p:spPr>
          <a:xfrm>
            <a:off x="3691890" y="2073910"/>
            <a:ext cx="914400" cy="611505"/>
          </a:xfrm>
          <a:prstGeom prst="wedgeRoundRectCallout">
            <a:avLst>
              <a:gd name="adj1" fmla="val 103819"/>
              <a:gd name="adj2" fmla="val 156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相机配置</a:t>
            </a:r>
            <a:endParaRPr lang="zh-CN" sz="1000"/>
          </a:p>
        </p:txBody>
      </p:sp>
      <p:sp>
        <p:nvSpPr>
          <p:cNvPr id="25" name="圆角矩形标注 24"/>
          <p:cNvSpPr/>
          <p:nvPr/>
        </p:nvSpPr>
        <p:spPr>
          <a:xfrm>
            <a:off x="3691890" y="3940810"/>
            <a:ext cx="914400" cy="611505"/>
          </a:xfrm>
          <a:prstGeom prst="wedgeRoundRectCallout">
            <a:avLst>
              <a:gd name="adj1" fmla="val 129166"/>
              <a:gd name="adj2" fmla="val -2587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相机</a:t>
            </a:r>
            <a:r>
              <a:rPr lang="en-US" altLang="zh-CN" sz="1000"/>
              <a:t>2</a:t>
            </a:r>
            <a:r>
              <a:rPr lang="zh-CN" sz="1000"/>
              <a:t>实时显示</a:t>
            </a:r>
            <a:endParaRPr lang="zh-CN" sz="1000"/>
          </a:p>
        </p:txBody>
      </p:sp>
      <p:sp>
        <p:nvSpPr>
          <p:cNvPr id="8" name="圆角矩形标注 7"/>
          <p:cNvSpPr/>
          <p:nvPr/>
        </p:nvSpPr>
        <p:spPr>
          <a:xfrm>
            <a:off x="5638800" y="3940810"/>
            <a:ext cx="914400" cy="611505"/>
          </a:xfrm>
          <a:prstGeom prst="wedgeRoundRectCallout">
            <a:avLst>
              <a:gd name="adj1" fmla="val -71944"/>
              <a:gd name="adj2" fmla="val -2530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OK</a:t>
            </a:r>
            <a:r>
              <a:rPr lang="zh-CN" altLang="en-US" sz="1000"/>
              <a:t>，</a:t>
            </a:r>
            <a:r>
              <a:rPr lang="en-US" altLang="zh-CN" sz="1000"/>
              <a:t>NG</a:t>
            </a:r>
            <a:r>
              <a:rPr lang="zh-CN" altLang="en-US" sz="1000"/>
              <a:t>，扫码信息提示</a:t>
            </a:r>
            <a:endParaRPr lang="zh-CN" altLang="en-US" sz="1000"/>
          </a:p>
        </p:txBody>
      </p:sp>
      <p:sp>
        <p:nvSpPr>
          <p:cNvPr id="10" name="圆角矩形标注 9"/>
          <p:cNvSpPr/>
          <p:nvPr/>
        </p:nvSpPr>
        <p:spPr>
          <a:xfrm>
            <a:off x="10695305" y="3048000"/>
            <a:ext cx="914400" cy="611505"/>
          </a:xfrm>
          <a:prstGeom prst="wedgeRoundRectCallout">
            <a:avLst>
              <a:gd name="adj1" fmla="val -2569"/>
              <a:gd name="adj2" fmla="val -110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系统总共运行时间</a:t>
            </a:r>
            <a:endParaRPr lang="zh-CN" sz="1000"/>
          </a:p>
        </p:txBody>
      </p:sp>
      <p:sp>
        <p:nvSpPr>
          <p:cNvPr id="17" name="圆角矩形标注 16"/>
          <p:cNvSpPr/>
          <p:nvPr/>
        </p:nvSpPr>
        <p:spPr>
          <a:xfrm>
            <a:off x="9629775" y="3048000"/>
            <a:ext cx="914400" cy="611505"/>
          </a:xfrm>
          <a:prstGeom prst="wedgeRoundRectCallout">
            <a:avLst>
              <a:gd name="adj1" fmla="val -4583"/>
              <a:gd name="adj2" fmla="val -1137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系统本次运行时间</a:t>
            </a:r>
            <a:endParaRPr lang="en-US" altLang="zh-CN" sz="1000"/>
          </a:p>
        </p:txBody>
      </p:sp>
      <p:sp>
        <p:nvSpPr>
          <p:cNvPr id="21" name="圆角矩形标注 20"/>
          <p:cNvSpPr/>
          <p:nvPr/>
        </p:nvSpPr>
        <p:spPr>
          <a:xfrm>
            <a:off x="7480300" y="3940810"/>
            <a:ext cx="914400" cy="611505"/>
          </a:xfrm>
          <a:prstGeom prst="wedgeRoundRectCallout">
            <a:avLst>
              <a:gd name="adj1" fmla="val 29583"/>
              <a:gd name="adj2" fmla="val -261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/>
              <a:t>统计清零</a:t>
            </a:r>
            <a:endParaRPr lang="zh-CN" sz="100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90820" cy="4351655"/>
          </a:xfrm>
        </p:spPr>
        <p:txBody>
          <a:bodyPr>
            <a:normAutofit lnSpcReduction="10000"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>
                <a:sym typeface="+mn-ea"/>
              </a:rPr>
              <a:t>2.UnLoader</a:t>
            </a:r>
            <a:r>
              <a:rPr lang="zh-CN" altLang="en-US" sz="2000" b="1">
                <a:sym typeface="+mn-ea"/>
              </a:rPr>
              <a:t>视觉系统软件介绍（详细）</a:t>
            </a:r>
            <a:endParaRPr lang="zh-CN" altLang="en-US" sz="20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相机配置工具按钮：用于对相机的参数进行配置。</a:t>
            </a:r>
            <a:endParaRPr lang="zh-CN" altLang="en-US" sz="140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	</a:t>
            </a:r>
            <a:r>
              <a:rPr lang="zh-CN" altLang="en-US" sz="1400">
                <a:solidFill>
                  <a:schemeClr val="tx1"/>
                </a:solidFill>
              </a:rPr>
              <a:t>点击按钮后会弹出如右图所示界面，点击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</a:rPr>
              <a:t>界面中用红色方框标识的按钮，可对相机参数进行进一步设置。</a:t>
            </a:r>
            <a:endParaRPr lang="zh-CN" altLang="en-US" sz="14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相机实时画面显示工具按钮：用于显示相机的实时画面。</a:t>
            </a:r>
            <a:endParaRPr lang="zh-CN" altLang="en-US" sz="140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	</a:t>
            </a:r>
            <a:r>
              <a:rPr lang="zh-CN" altLang="en-US" sz="1400">
                <a:solidFill>
                  <a:schemeClr val="tx1"/>
                </a:solidFill>
              </a:rPr>
              <a:t>在用取像工具配置好相机参数后，点击此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</a:rPr>
              <a:t>工具按钮会弹出相机的实时画面。同时可在左上角调整相机的曝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</a:rPr>
              <a:t>光时间，单位为秒，数值越大，画面越亮。</a:t>
            </a:r>
            <a:endParaRPr lang="zh-CN" altLang="en-US" sz="14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</p:txBody>
      </p:sp>
      <p:pic>
        <p:nvPicPr>
          <p:cNvPr id="5" name="图片 4" descr="取像工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790" y="2112010"/>
            <a:ext cx="781050" cy="238125"/>
          </a:xfrm>
          <a:prstGeom prst="rect">
            <a:avLst/>
          </a:prstGeom>
        </p:spPr>
      </p:pic>
      <p:pic>
        <p:nvPicPr>
          <p:cNvPr id="13" name="图片 12" descr="相机配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05" y="1825625"/>
            <a:ext cx="3456305" cy="2047875"/>
          </a:xfrm>
          <a:prstGeom prst="rect">
            <a:avLst/>
          </a:prstGeom>
        </p:spPr>
      </p:pic>
      <p:pic>
        <p:nvPicPr>
          <p:cNvPr id="14" name="图片 13" descr="相机画面实时显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3559810"/>
            <a:ext cx="692150" cy="31369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366125" y="2279650"/>
            <a:ext cx="200660" cy="1460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相机实时窗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005" y="4008120"/>
            <a:ext cx="3454400" cy="218948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90820" cy="4351655"/>
          </a:xfrm>
        </p:spPr>
        <p:txBody>
          <a:bodyPr>
            <a:normAutofit lnSpcReduction="10000"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>
                <a:sym typeface="+mn-ea"/>
              </a:rPr>
              <a:t>2.UnLoader</a:t>
            </a:r>
            <a:r>
              <a:rPr lang="zh-CN" altLang="en-US" sz="2000" b="1">
                <a:sym typeface="+mn-ea"/>
              </a:rPr>
              <a:t>视觉系统软件介绍（详细）</a:t>
            </a:r>
            <a:endParaRPr lang="zh-CN" altLang="en-US" sz="20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账号登录工具按钮：用于登录账号。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	</a:t>
            </a:r>
            <a:r>
              <a:rPr lang="zh-CN" altLang="en-US" sz="1400">
                <a:solidFill>
                  <a:schemeClr val="tx1"/>
                </a:solidFill>
              </a:rPr>
              <a:t>点击按钮后会弹出如右图所示界面，可在</a:t>
            </a:r>
            <a:endParaRPr lang="zh-CN" altLang="en-US" sz="14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</a:rPr>
              <a:t>操作员与调试人员之间切换，登录系统主界面后默认为操作员。</a:t>
            </a:r>
            <a:endParaRPr lang="zh-CN" altLang="en-US" sz="14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		</a:t>
            </a:r>
            <a:r>
              <a:rPr lang="zh-CN" altLang="en-US" sz="1400">
                <a:solidFill>
                  <a:schemeClr val="tx1"/>
                </a:solidFill>
              </a:rPr>
              <a:t>系统当前</a:t>
            </a:r>
            <a:r>
              <a:rPr lang="en-US" altLang="zh-CN" sz="1400">
                <a:solidFill>
                  <a:schemeClr val="tx1"/>
                </a:solidFill>
              </a:rPr>
              <a:t>“</a:t>
            </a:r>
            <a:r>
              <a:rPr lang="zh-CN" altLang="en-US" sz="1400">
                <a:solidFill>
                  <a:schemeClr val="tx1"/>
                </a:solidFill>
              </a:rPr>
              <a:t>调试员</a:t>
            </a:r>
            <a:r>
              <a:rPr lang="en-US" altLang="zh-CN" sz="1400">
                <a:solidFill>
                  <a:schemeClr val="tx1"/>
                </a:solidFill>
              </a:rPr>
              <a:t>”</a:t>
            </a:r>
            <a:r>
              <a:rPr lang="zh-CN" altLang="en-US" sz="1400">
                <a:solidFill>
                  <a:schemeClr val="tx1"/>
                </a:solidFill>
              </a:rPr>
              <a:t>密码为</a:t>
            </a:r>
            <a:r>
              <a:rPr lang="en-US" altLang="zh-CN" sz="1400">
                <a:solidFill>
                  <a:schemeClr val="tx1"/>
                </a:solidFill>
              </a:rPr>
              <a:t>“1”</a:t>
            </a:r>
            <a:r>
              <a:rPr lang="zh-CN" altLang="en-US" sz="1400">
                <a:solidFill>
                  <a:schemeClr val="tx1"/>
                </a:solidFill>
              </a:rPr>
              <a:t>。</a:t>
            </a:r>
            <a:endParaRPr lang="zh-CN" altLang="en-US" sz="14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/>
              <a:t>PLC</a:t>
            </a:r>
            <a:r>
              <a:rPr lang="zh-CN" altLang="en-US" sz="1400"/>
              <a:t>调试工具按钮：用于</a:t>
            </a:r>
            <a:r>
              <a:rPr lang="en-US" altLang="zh-CN" sz="1400"/>
              <a:t>PLC</a:t>
            </a:r>
            <a:r>
              <a:rPr lang="zh-CN" altLang="en-US" sz="1400"/>
              <a:t>的调试。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		</a:t>
            </a:r>
            <a:r>
              <a:rPr lang="zh-CN" altLang="en-US" sz="1400"/>
              <a:t>点击按钮后会弹出如右图所示界面，可测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试与</a:t>
            </a:r>
            <a:r>
              <a:rPr lang="en-US" altLang="zh-CN" sz="1400"/>
              <a:t>PLC</a:t>
            </a:r>
            <a:r>
              <a:rPr lang="zh-CN" altLang="en-US" sz="1400"/>
              <a:t>的通讯是否正常。当视觉系统与</a:t>
            </a:r>
            <a:r>
              <a:rPr lang="en-US" altLang="zh-CN" sz="1400"/>
              <a:t>PLC</a:t>
            </a:r>
            <a:r>
              <a:rPr lang="zh-CN" altLang="en-US" sz="1400"/>
              <a:t>连接成功时，视觉主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界面左下方会显示</a:t>
            </a:r>
            <a:r>
              <a:rPr lang="en-US" altLang="zh-CN" sz="1400"/>
              <a:t>“PLC</a:t>
            </a:r>
            <a:r>
              <a:rPr lang="zh-CN" altLang="en-US" sz="1400"/>
              <a:t>连接成功</a:t>
            </a:r>
            <a:r>
              <a:rPr lang="en-US" altLang="zh-CN" sz="1400"/>
              <a:t>”</a:t>
            </a:r>
            <a:r>
              <a:rPr lang="zh-CN" altLang="en-US" sz="1400"/>
              <a:t>字样。</a:t>
            </a:r>
            <a:endParaRPr lang="zh-CN" altLang="en-US" sz="1400"/>
          </a:p>
          <a:p>
            <a:pPr>
              <a:buFont typeface="Arial" panose="020B0604020202020204" pitchFamily="34" charset="0"/>
              <a:buChar char="•"/>
            </a:pPr>
            <a:endParaRPr lang="zh-CN" altLang="en-US" sz="1400"/>
          </a:p>
        </p:txBody>
      </p:sp>
      <p:pic>
        <p:nvPicPr>
          <p:cNvPr id="5" name="图片 4" descr="C:\Users\星星大王\Desktop\账号登录.png账号登录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00468" y="2112010"/>
            <a:ext cx="607695" cy="238125"/>
          </a:xfrm>
          <a:prstGeom prst="rect">
            <a:avLst/>
          </a:prstGeom>
        </p:spPr>
      </p:pic>
      <p:pic>
        <p:nvPicPr>
          <p:cNvPr id="13" name="图片 12" descr="C:\Users\星星大王\Desktop\用户登录.png用户登录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98005" y="1825625"/>
            <a:ext cx="3456305" cy="1440815"/>
          </a:xfrm>
          <a:prstGeom prst="rect">
            <a:avLst/>
          </a:prstGeom>
        </p:spPr>
      </p:pic>
      <p:pic>
        <p:nvPicPr>
          <p:cNvPr id="14" name="图片 13" descr="C:\Users\星星大王\Desktop\调试工具.png调试工具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0785" y="4165600"/>
            <a:ext cx="692150" cy="181610"/>
          </a:xfrm>
          <a:prstGeom prst="rect">
            <a:avLst/>
          </a:prstGeom>
        </p:spPr>
      </p:pic>
      <p:pic>
        <p:nvPicPr>
          <p:cNvPr id="16" name="图片 15" descr="C:\Users\星星大王\Desktop\PLC通信工具.pngPLC通信工具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99910" y="3539808"/>
            <a:ext cx="3454400" cy="2013585"/>
          </a:xfrm>
          <a:prstGeom prst="rect">
            <a:avLst/>
          </a:prstGeom>
        </p:spPr>
      </p:pic>
      <p:pic>
        <p:nvPicPr>
          <p:cNvPr id="2" name="图片 1" descr="PLC通信状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10" y="5882005"/>
            <a:ext cx="1504950" cy="2381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720000"/>
          </a:xfrm>
        </p:spPr>
        <p:txBody>
          <a:bodyPr>
            <a:normAutofit fontScale="90000"/>
          </a:bodyPr>
          <a:p>
            <a:r>
              <a:rPr lang="zh-CN" altLang="en-US" sz="4000">
                <a:latin typeface="+mj-ea"/>
                <a:cs typeface="+mj-ea"/>
                <a:sym typeface="+mn-ea"/>
              </a:rPr>
              <a:t>三</a:t>
            </a:r>
            <a:r>
              <a:rPr lang="en-US" altLang="zh-CN" sz="4000">
                <a:latin typeface="+mj-ea"/>
                <a:cs typeface="+mj-ea"/>
              </a:rPr>
              <a:t>  </a:t>
            </a:r>
            <a:r>
              <a:rPr lang="zh-CN" altLang="en-US" sz="4000">
                <a:latin typeface="+mj-ea"/>
                <a:cs typeface="+mj-ea"/>
              </a:rPr>
              <a:t>视觉软件介绍</a:t>
            </a:r>
            <a:endParaRPr lang="zh-CN" altLang="en-US" sz="4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78_6*i*1"/>
  <p:tag name="KSO_WM_TEMPLATE_CATEGORY" val="custom"/>
  <p:tag name="KSO_WM_TEMPLATE_INDEX" val="20188978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2_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l_h_f*1_2_1"/>
  <p:tag name="KSO_WM_UNIT_PRESET_TEXT" val="取得的成绩与经验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3_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l_h_f*1_3_1"/>
  <p:tag name="KSO_WM_UNIT_PRESET_TEXT" val="不足之处与原因分析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4_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l_h_f*1_4_1"/>
  <p:tag name="KSO_WM_UNIT_PRESET_TEXT" val="后续工作计划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EMPLATE_CATEGORY" val="custom"/>
  <p:tag name="KSO_WM_TEMPLATE_INDEX" val="20188978"/>
  <p:tag name="KSO_WM_UNIT_TYPE" val="l_h_i"/>
  <p:tag name="KSO_WM_UNIT_INDEX" val="1_5_1"/>
  <p:tag name="KSO_WM_UNIT_LAYERLEVEL" val="1_1_1"/>
  <p:tag name="KSO_WM_BEAUTIFY_FLAG" val="#wm#"/>
  <p:tag name="KSO_WM_TAG_VERSION" val="1.0"/>
  <p:tag name="KSO_WM_DIAGRAM_GROUP_CODE" val="l1-1"/>
  <p:tag name="KSO_WM_UNIT_ID" val="custom20188978_6*l_h_i*1_5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5_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l_h_f*1_5_1"/>
  <p:tag name="KSO_WM_UNIT_PRESET_TEXT" val="后续工作计划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SLIDE_ITEM_CNT" val="6"/>
  <p:tag name="KSO_WM_SLIDE_LAYOUT" val="a_l"/>
  <p:tag name="KSO_WM_SLIDE_LAYOUT_CNT" val="1_1"/>
  <p:tag name="KSO_WM_SLIDE_TYPE" val="contents"/>
  <p:tag name="KSO_WM_SLIDE_SUBTYPE" val="diag"/>
  <p:tag name="KSO_WM_BEAUTIFY_FLAG" val="#wm#"/>
  <p:tag name="KSO_WM_COMBINE_RELATE_SLIDE_ID" val="background20185106_2"/>
  <p:tag name="KSO_WM_TEMPLATE_CATEGORY" val="custom"/>
  <p:tag name="KSO_WM_TEMPLATE_INDEX" val="20188978"/>
  <p:tag name="KSO_WM_SLIDE_ID" val="custom20188978_6"/>
  <p:tag name="KSO_WM_SLIDE_INDEX" val="6"/>
  <p:tag name="KSO_WM_DIAGRAM_GROUP_CODE" val="l1-1"/>
  <p:tag name="KSO_WM_TEMPLATE_SUBCATEGORY" val="0"/>
  <p:tag name="KSO_WM_TEMPLATE_MASTER_TYPE" val="1"/>
  <p:tag name="KSO_WM_TEMPLATE_COLOR_TYPE" val="0"/>
  <p:tag name="KSO_WM_SLIDE_DIAGTYPE" val="l"/>
</p:tagLst>
</file>

<file path=ppt/tags/tag16.xml><?xml version="1.0" encoding="utf-8"?>
<p:tagLst xmlns:p="http://schemas.openxmlformats.org/presentationml/2006/main">
  <p:tag name="KSO_WM_UNIT_PLACING_PICTURE_USER_VIEWPORT" val="{&quot;height&quot;:5467,&quot;width&quot;:9720}"/>
</p:tagLst>
</file>

<file path=ppt/tags/tag17.xml><?xml version="1.0" encoding="utf-8"?>
<p:tagLst xmlns:p="http://schemas.openxmlformats.org/presentationml/2006/main">
  <p:tag name="KSO_WM_UNIT_PLACING_PICTURE_USER_VIEWPORT" val="{&quot;height&quot;:4488,&quot;width&quot;:7660}"/>
</p:tagLst>
</file>

<file path=ppt/tags/tag18.xml><?xml version="1.0" encoding="utf-8"?>
<p:tagLst xmlns:p="http://schemas.openxmlformats.org/presentationml/2006/main">
  <p:tag name="KSO_WM_UNIT_PLACING_PICTURE_USER_VIEWPORT" val="{&quot;height&quot;:5467,&quot;width&quot;:9720}"/>
</p:tagLst>
</file>

<file path=ppt/tags/tag19.xml><?xml version="1.0" encoding="utf-8"?>
<p:tagLst xmlns:p="http://schemas.openxmlformats.org/presentationml/2006/main">
  <p:tag name="KSO_WM_UNIT_PLACING_PICTURE_USER_VIEWPORT" val="{&quot;height&quot;:5467,&quot;width&quot;:9720}"/>
</p:tagLst>
</file>

<file path=ppt/tags/tag2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78_6*i*2"/>
  <p:tag name="KSO_WM_TEMPLATE_CATEGORY" val="custom"/>
  <p:tag name="KSO_WM_TEMPLATE_INDEX" val="20188978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COMMONDATA" val="eyJoZGlkIjoiZjgyNzZlOGRiZDFjYjJlNTFiOTEyMDc0ZjkzNDAzNzcifQ=="/>
  <p:tag name="KSO_WPP_MARK_KEY" val="047c6699-2912-4db7-aeef-b17c6dad9d0e"/>
</p:tagLst>
</file>

<file path=ppt/tags/tag3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78_6*i*3"/>
  <p:tag name="KSO_WM_TEMPLATE_CATEGORY" val="custom"/>
  <p:tag name="KSO_WM_TEMPLATE_INDEX" val="20188978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EMPLATE_CATEGORY" val="custom"/>
  <p:tag name="KSO_WM_TEMPLATE_INDEX" val="20188978"/>
  <p:tag name="KSO_WM_UNIT_TYPE" val="a"/>
  <p:tag name="KSO_WM_UNIT_INDEX" val="1"/>
  <p:tag name="KSO_WM_UNIT_LAYERLEVEL" val="1"/>
  <p:tag name="KSO_WM_UNIT_ISCONTENTSTITLE" val="1"/>
  <p:tag name="KSO_WM_UNIT_VALUE" val="6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a*1"/>
  <p:tag name="KSO_WM_UNIT_PRESET_TEXT" val="CONTENTS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EMPLATE_CATEGORY" val="custom"/>
  <p:tag name="KSO_WM_TEMPLATE_INDEX" val="20188978"/>
  <p:tag name="KSO_WM_UNIT_TYPE" val="l_h_i"/>
  <p:tag name="KSO_WM_UNIT_INDEX" val="1_4_1"/>
  <p:tag name="KSO_WM_UNIT_LAYERLEVEL" val="1_1_1"/>
  <p:tag name="KSO_WM_BEAUTIFY_FLAG" val="#wm#"/>
  <p:tag name="KSO_WM_TAG_VERSION" val="1.0"/>
  <p:tag name="KSO_WM_DIAGRAM_GROUP_CODE" val="l1-1"/>
  <p:tag name="KSO_WM_UNIT_ID" val="custom20188978_6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EMPLATE_CATEGORY" val="custom"/>
  <p:tag name="KSO_WM_TEMPLATE_INDEX" val="20188978"/>
  <p:tag name="KSO_WM_UNIT_TYPE" val="l_h_i"/>
  <p:tag name="KSO_WM_UNIT_INDEX" val="1_3_1"/>
  <p:tag name="KSO_WM_UNIT_LAYERLEVEL" val="1_1_1"/>
  <p:tag name="KSO_WM_BEAUTIFY_FLAG" val="#wm#"/>
  <p:tag name="KSO_WM_TAG_VERSION" val="1.0"/>
  <p:tag name="KSO_WM_DIAGRAM_GROUP_CODE" val="l1-1"/>
  <p:tag name="KSO_WM_UNIT_ID" val="custom20188978_6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EMPLATE_CATEGORY" val="custom"/>
  <p:tag name="KSO_WM_TEMPLATE_INDEX" val="20188978"/>
  <p:tag name="KSO_WM_UNIT_TYPE" val="l_h_i"/>
  <p:tag name="KSO_WM_UNIT_INDEX" val="1_2_1"/>
  <p:tag name="KSO_WM_UNIT_LAYERLEVEL" val="1_1_1"/>
  <p:tag name="KSO_WM_BEAUTIFY_FLAG" val="#wm#"/>
  <p:tag name="KSO_WM_TAG_VERSION" val="1.0"/>
  <p:tag name="KSO_WM_DIAGRAM_GROUP_CODE" val="l1-1"/>
  <p:tag name="KSO_WM_UNIT_ID" val="custom20188978_6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EMPLATE_CATEGORY" val="custom"/>
  <p:tag name="KSO_WM_TEMPLATE_INDEX" val="20188978"/>
  <p:tag name="KSO_WM_UNIT_TYPE" val="l_h_i"/>
  <p:tag name="KSO_WM_UNIT_INDEX" val="1_1_1"/>
  <p:tag name="KSO_WM_UNIT_LAYERLEVEL" val="1_1_1"/>
  <p:tag name="KSO_WM_BEAUTIFY_FLAG" val="#wm#"/>
  <p:tag name="KSO_WM_TAG_VERSION" val="1.0"/>
  <p:tag name="KSO_WM_DIAGRAM_GROUP_CODE" val="l1-1"/>
  <p:tag name="KSO_WM_UNIT_ID" val="custom20188978_6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1_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l_h_f*1_1_1"/>
  <p:tag name="KSO_WM_UNIT_PRESET_TEXT" val="阶段工作回顾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9125</Words>
  <Application>WPS 演示</Application>
  <PresentationFormat>宽屏</PresentationFormat>
  <Paragraphs>537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Arial</vt:lpstr>
      <vt:lpstr>宋体</vt:lpstr>
      <vt:lpstr>Wingdings</vt:lpstr>
      <vt:lpstr>Impact</vt:lpstr>
      <vt:lpstr>微软雅黑</vt:lpstr>
      <vt:lpstr>Calibri</vt:lpstr>
      <vt:lpstr>Arial Unicode MS</vt:lpstr>
      <vt:lpstr>Office 主题</vt:lpstr>
      <vt:lpstr>车载线UnLoader视觉系统说明书</vt:lpstr>
      <vt:lpstr>PowerPoint 演示文稿</vt:lpstr>
      <vt:lpstr>三  视觉软件介绍</vt:lpstr>
      <vt:lpstr>三  视觉软件介绍</vt:lpstr>
      <vt:lpstr>三  视觉软件介绍</vt:lpstr>
      <vt:lpstr>三  视觉软件介绍</vt:lpstr>
      <vt:lpstr>三  视觉软件介绍</vt:lpstr>
      <vt:lpstr>三  视觉软件介绍</vt:lpstr>
      <vt:lpstr>三  视觉软件介绍</vt:lpstr>
      <vt:lpstr>三  视觉软件介绍</vt:lpstr>
      <vt:lpstr>三  视觉软件介绍</vt:lpstr>
      <vt:lpstr>三  视觉软件介绍</vt:lpstr>
      <vt:lpstr>三  视觉软件介绍</vt:lpstr>
      <vt:lpstr>三  视觉软件介绍</vt:lpstr>
      <vt:lpstr>三  视觉软件介绍</vt:lpstr>
      <vt:lpstr>四  视觉系统调试</vt:lpstr>
      <vt:lpstr>相机1自动标定流程</vt:lpstr>
      <vt:lpstr>相机1自动标定流程</vt:lpstr>
      <vt:lpstr>相机1自动标定流程</vt:lpstr>
      <vt:lpstr>相机1自动标定流程</vt:lpstr>
      <vt:lpstr>相机1自动标定流程</vt:lpstr>
      <vt:lpstr>相机1自动标定流程</vt:lpstr>
      <vt:lpstr>相机2自动标定流程</vt:lpstr>
      <vt:lpstr>相机2自动标定流程</vt:lpstr>
      <vt:lpstr>PowerPoint 演示文稿</vt:lpstr>
      <vt:lpstr>相机2自动标定流程</vt:lpstr>
      <vt:lpstr>相机2自动标定流程</vt:lpstr>
      <vt:lpstr>相机2自动标定流程</vt:lpstr>
      <vt:lpstr>产品示教位设置流程 </vt:lpstr>
      <vt:lpstr>产品示教位设置流程</vt:lpstr>
      <vt:lpstr>产品示教位设置流程</vt:lpstr>
      <vt:lpstr>产品示教位设置流程</vt:lpstr>
      <vt:lpstr>产品示教位设置流程</vt:lpstr>
      <vt:lpstr>产品示教位设置流程</vt:lpstr>
      <vt:lpstr>PowerPoint 演示文稿</vt:lpstr>
      <vt:lpstr>TRAY盘示教位设置流程</vt:lpstr>
      <vt:lpstr>PowerPoint 演示文稿</vt:lpstr>
      <vt:lpstr>四  视觉系统调试</vt:lpstr>
      <vt:lpstr>四  视觉系统调试</vt:lpstr>
      <vt:lpstr>五  问题处理</vt:lpstr>
      <vt:lpstr>五  问题处理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WPS_1653629012</cp:lastModifiedBy>
  <cp:revision>914</cp:revision>
  <dcterms:created xsi:type="dcterms:W3CDTF">2022-09-04T10:43:00Z</dcterms:created>
  <dcterms:modified xsi:type="dcterms:W3CDTF">2022-11-25T09:19:10Z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E77E0D0646D848ACBA4C7261665D0B43</vt:lpwstr>
  </property>
  <property fmtid="{D5CDD505-2E9C-101B-9397-08002B2CF9AE}" pid="3" name="KSOProductBuildVer">
    <vt:lpwstr>2052-11.1.0.12763</vt:lpwstr>
  </property>
</Properties>
</file>